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8.xml.rels" ContentType="application/vnd.openxmlformats-package.relationships+xml"/>
  <Override PartName="/ppt/notesSlides/_rels/notesSlide17.xml.rels" ContentType="application/vnd.openxmlformats-package.relationship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4.png" ContentType="image/png"/>
  <Override PartName="/ppt/media/image6.png" ContentType="image/png"/>
  <Override PartName="/ppt/media/image8.png" ContentType="image/png"/>
  <Override PartName="/ppt/media/image2.png" ContentType="image/png"/>
  <Override PartName="/ppt/media/image9.png" ContentType="image/png"/>
  <Override PartName="/ppt/media/media22.mp4" ContentType="video/mp4"/>
  <Override PartName="/ppt/media/media20.mp4" ContentType="video/mp4"/>
  <Override PartName="/ppt/media/media18.mp4" ContentType="video/mp4"/>
  <Override PartName="/ppt/media/media16.mp4" ContentType="video/mp4"/>
  <Override PartName="/ppt/media/image26.png" ContentType="image/png"/>
  <Override PartName="/ppt/media/image25.png" ContentType="image/png"/>
  <Override PartName="/ppt/media/image24.png" ContentType="image/png"/>
  <Override PartName="/ppt/media/image23.png" ContentType="image/png"/>
  <Override PartName="/ppt/media/image21.png" ContentType="image/png"/>
  <Override PartName="/ppt/media/image19.png" ContentType="image/png"/>
  <Override PartName="/ppt/media/image17.png" ContentType="image/png"/>
  <Override PartName="/ppt/media/image5.jpeg" ContentType="image/jpeg"/>
  <Override PartName="/ppt/media/image3.jpeg" ContentType="image/jpeg"/>
  <Override PartName="/ppt/media/image11.png" ContentType="image/png"/>
  <Override PartName="/ppt/media/image1.jpeg" ContentType="image/jpeg"/>
  <Override PartName="/ppt/media/image7.jpeg" ContentType="image/jpeg"/>
  <Override PartName="/ppt/media/image10.png" ContentType="image/png"/>
  <Override PartName="/ppt/media/image12.png" ContentType="image/png"/>
  <Override PartName="/ppt/media/image13.png" ContentType="image/png"/>
  <Override PartName="/ppt/media/image14.png" ContentType="image/png"/>
  <Override PartName="/ppt/media/image15.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IN" sz="4400" spc="-1" strike="noStrike">
                <a:latin typeface="Arial"/>
              </a:rPr>
              <a:t>Click to move the slide</a:t>
            </a:r>
            <a:endParaRPr b="0" lang="en-IN" sz="4400" spc="-1" strike="noStrike">
              <a:latin typeface="Arial"/>
            </a:endParaRPr>
          </a:p>
        </p:txBody>
      </p:sp>
      <p:sp>
        <p:nvSpPr>
          <p:cNvPr id="158"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159"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160"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161"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162"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57EB4566-0F2D-4699-BB72-D0C12F5DB7A7}"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sldImg"/>
          </p:nvPr>
        </p:nvSpPr>
        <p:spPr>
          <a:xfrm>
            <a:off x="685800" y="1143000"/>
            <a:ext cx="5485320" cy="3085200"/>
          </a:xfrm>
          <a:prstGeom prst="rect">
            <a:avLst/>
          </a:prstGeom>
        </p:spPr>
      </p:sp>
      <p:sp>
        <p:nvSpPr>
          <p:cNvPr id="210"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pPr>
            <a:r>
              <a:rPr b="0" lang="en-IN" sz="2000" spc="-1" strike="noStrike">
                <a:latin typeface="Arial"/>
              </a:rPr>
              <a:t>Demo Slide </a:t>
            </a:r>
            <a:endParaRPr b="0" lang="en-IN" sz="2000" spc="-1" strike="noStrike">
              <a:latin typeface="Arial"/>
            </a:endParaRPr>
          </a:p>
        </p:txBody>
      </p:sp>
      <p:sp>
        <p:nvSpPr>
          <p:cNvPr id="21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B9F6A3C-BADE-46B6-8AC4-32AD8EFF6CCB}" type="slidenum">
              <a:rPr b="0" lang="en-IN"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685800" y="1143000"/>
            <a:ext cx="5485320" cy="3085200"/>
          </a:xfrm>
          <a:prstGeom prst="rect">
            <a:avLst/>
          </a:prstGeom>
        </p:spPr>
      </p:sp>
      <p:sp>
        <p:nvSpPr>
          <p:cNvPr id="213" name="PlaceHolder 2"/>
          <p:cNvSpPr>
            <a:spLocks noGrp="1"/>
          </p:cNvSpPr>
          <p:nvPr>
            <p:ph type="body"/>
          </p:nvPr>
        </p:nvSpPr>
        <p:spPr>
          <a:xfrm>
            <a:off x="685800" y="4400640"/>
            <a:ext cx="5485320" cy="3599280"/>
          </a:xfrm>
          <a:prstGeom prst="rect">
            <a:avLst/>
          </a:prstGeom>
        </p:spPr>
        <p:txBody>
          <a:bodyPr lIns="0" rIns="0" tIns="0" bIns="0">
            <a:noAutofit/>
          </a:bodyPr>
          <a:p>
            <a:pPr marL="216000" indent="-215280">
              <a:lnSpc>
                <a:spcPct val="100000"/>
              </a:lnSpc>
            </a:pPr>
            <a:r>
              <a:rPr b="0" lang="en-IN" sz="2000" spc="-1" strike="noStrike">
                <a:latin typeface="Arial"/>
              </a:rPr>
              <a:t>Dataset Description, Demo Videos and References</a:t>
            </a:r>
            <a:endParaRPr b="0" lang="en-IN" sz="2000" spc="-1" strike="noStrike">
              <a:latin typeface="Arial"/>
            </a:endParaRPr>
          </a:p>
        </p:txBody>
      </p:sp>
      <p:sp>
        <p:nvSpPr>
          <p:cNvPr id="21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BAB0985-AE9D-4663-A366-D16DD1ED219F}" type="slidenum">
              <a:rPr b="0" lang="en-IN" sz="1200" spc="-1" strike="noStrike">
                <a:solidFill>
                  <a:srgbClr val="000000"/>
                </a:solidFill>
                <a:latin typeface="Times New Roman"/>
              </a:rPr>
              <a:t>&lt;number&gt;</a:t>
            </a:fld>
            <a:endParaRPr b="0" lang="en-IN"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7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7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8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8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8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9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0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1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1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1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22"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2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2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3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3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3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4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4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4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5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5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5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5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5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5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spAutoFit/>
          </a:bodyPr>
          <a:p>
            <a:pPr algn="ctr"/>
            <a:endParaRPr b="0" lang="en-IN" sz="4400" spc="-1" strike="noStrike">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6" descr=""/>
          <p:cNvPicPr/>
          <p:nvPr/>
        </p:nvPicPr>
        <p:blipFill>
          <a:blip r:embed="rId3"/>
          <a:stretch/>
        </p:blipFill>
        <p:spPr>
          <a:xfrm>
            <a:off x="0" y="0"/>
            <a:ext cx="12187800" cy="6855120"/>
          </a:xfrm>
          <a:prstGeom prst="rect">
            <a:avLst/>
          </a:prstGeom>
          <a:ln>
            <a:noFill/>
          </a:ln>
        </p:spPr>
      </p:pic>
      <p:sp>
        <p:nvSpPr>
          <p:cNvPr id="1" name="PlaceHolder 1"/>
          <p:cNvSpPr>
            <a:spLocks noGrp="1"/>
          </p:cNvSpPr>
          <p:nvPr>
            <p:ph type="title"/>
          </p:nvPr>
        </p:nvSpPr>
        <p:spPr>
          <a:xfrm>
            <a:off x="609480" y="273240"/>
            <a:ext cx="10972080" cy="1145160"/>
          </a:xfrm>
          <a:prstGeom prst="rect">
            <a:avLst/>
          </a:prstGeom>
        </p:spPr>
        <p:txBody>
          <a:bodyPr lIns="0" rIns="0" tIns="0" bIns="0" anchor="ctr">
            <a:spAutoFit/>
          </a:bodyPr>
          <a:p>
            <a:r>
              <a:rPr b="0" lang="en-IN" sz="1800" spc="-1" strike="noStrike">
                <a:latin typeface="Arial"/>
              </a:rPr>
              <a:t>Click to edit the title text format</a:t>
            </a:r>
            <a:endParaRPr b="0" lang="en-IN" sz="1800" spc="-1" strike="noStrike">
              <a:latin typeface="Arial"/>
            </a:endParaRPr>
          </a:p>
        </p:txBody>
      </p:sp>
      <p:sp>
        <p:nvSpPr>
          <p:cNvPr id="2"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39" name="Picture 6" descr=""/>
          <p:cNvPicPr/>
          <p:nvPr/>
        </p:nvPicPr>
        <p:blipFill>
          <a:blip r:embed="rId3"/>
          <a:stretch/>
        </p:blipFill>
        <p:spPr>
          <a:xfrm>
            <a:off x="0" y="0"/>
            <a:ext cx="12187800" cy="6855120"/>
          </a:xfrm>
          <a:prstGeom prst="rect">
            <a:avLst/>
          </a:prstGeom>
          <a:ln>
            <a:noFill/>
          </a:ln>
        </p:spPr>
      </p:pic>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ffffff"/>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ffffff"/>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ffffff"/>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ffffff"/>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ffffff"/>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ffffff"/>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78" name="Picture 7" descr=""/>
          <p:cNvPicPr/>
          <p:nvPr/>
        </p:nvPicPr>
        <p:blipFill>
          <a:blip r:embed="rId3"/>
          <a:stretch/>
        </p:blipFill>
        <p:spPr>
          <a:xfrm>
            <a:off x="0" y="0"/>
            <a:ext cx="12187800" cy="6855120"/>
          </a:xfrm>
          <a:prstGeom prst="rect">
            <a:avLst/>
          </a:prstGeom>
          <a:ln>
            <a:noFill/>
          </a:ln>
        </p:spPr>
      </p:pic>
      <p:sp>
        <p:nvSpPr>
          <p:cNvPr id="79" name="PlaceHolder 1"/>
          <p:cNvSpPr>
            <a:spLocks noGrp="1"/>
          </p:cNvSpPr>
          <p:nvPr>
            <p:ph type="title"/>
          </p:nvPr>
        </p:nvSpPr>
        <p:spPr>
          <a:xfrm>
            <a:off x="609480" y="273240"/>
            <a:ext cx="10972080" cy="1145160"/>
          </a:xfrm>
          <a:prstGeom prst="rect">
            <a:avLst/>
          </a:prstGeom>
        </p:spPr>
        <p:txBody>
          <a:bodyPr lIns="0" rIns="0" tIns="0" bIns="0" anchor="ctr">
            <a:spAutoFit/>
          </a:bodyPr>
          <a:p>
            <a:r>
              <a:rPr b="0" lang="en-IN" sz="1800" spc="-1" strike="noStrike">
                <a:latin typeface="Arial"/>
              </a:rPr>
              <a:t>Click to edit the title text format</a:t>
            </a:r>
            <a:endParaRPr b="0" lang="en-IN" sz="1800" spc="-1" strike="noStrike">
              <a:latin typeface="Arial"/>
            </a:endParaRPr>
          </a:p>
        </p:txBody>
      </p:sp>
      <p:sp>
        <p:nvSpPr>
          <p:cNvPr id="80" name="PlaceHolder 2"/>
          <p:cNvSpPr>
            <a:spLocks noGrp="1"/>
          </p:cNvSpPr>
          <p:nvPr>
            <p:ph type="body"/>
          </p:nvPr>
        </p:nvSpPr>
        <p:spPr>
          <a:xfrm>
            <a:off x="609480" y="1604520"/>
            <a:ext cx="5353920" cy="3976920"/>
          </a:xfrm>
          <a:prstGeom prst="rect">
            <a:avLst/>
          </a:prstGeom>
        </p:spPr>
        <p:txBody>
          <a:bodyPr lIns="0" rIns="0" tIns="0" bIns="0" anchor="ctr">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81" name="PlaceHolder 3"/>
          <p:cNvSpPr>
            <a:spLocks noGrp="1"/>
          </p:cNvSpPr>
          <p:nvPr>
            <p:ph type="body"/>
          </p:nvPr>
        </p:nvSpPr>
        <p:spPr>
          <a:xfrm>
            <a:off x="6231960" y="1604520"/>
            <a:ext cx="5353920" cy="3976920"/>
          </a:xfrm>
          <a:prstGeom prst="rect">
            <a:avLst/>
          </a:prstGeom>
        </p:spPr>
        <p:txBody>
          <a:bodyPr lIns="0" rIns="0" tIns="0" bIns="0" anchor="ctr">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18" name="Picture 6" descr=""/>
          <p:cNvPicPr/>
          <p:nvPr/>
        </p:nvPicPr>
        <p:blipFill>
          <a:blip r:embed="rId3"/>
          <a:stretch/>
        </p:blipFill>
        <p:spPr>
          <a:xfrm>
            <a:off x="0" y="0"/>
            <a:ext cx="12187800" cy="6855120"/>
          </a:xfrm>
          <a:prstGeom prst="rect">
            <a:avLst/>
          </a:prstGeom>
          <a:ln>
            <a:noFill/>
          </a:ln>
        </p:spPr>
      </p:pic>
      <p:sp>
        <p:nvSpPr>
          <p:cNvPr id="119" name="PlaceHolder 1"/>
          <p:cNvSpPr>
            <a:spLocks noGrp="1"/>
          </p:cNvSpPr>
          <p:nvPr>
            <p:ph type="title"/>
          </p:nvPr>
        </p:nvSpPr>
        <p:spPr>
          <a:xfrm>
            <a:off x="609480" y="273240"/>
            <a:ext cx="10972080" cy="1145160"/>
          </a:xfrm>
          <a:prstGeom prst="rect">
            <a:avLst/>
          </a:prstGeom>
        </p:spPr>
        <p:txBody>
          <a:bodyPr lIns="0" rIns="0" tIns="0" bIns="0" anchor="ctr">
            <a:spAutoFit/>
          </a:bodyPr>
          <a:p>
            <a:r>
              <a:rPr b="0" lang="en-IN" sz="1800" spc="-1" strike="noStrike">
                <a:latin typeface="Arial"/>
              </a:rPr>
              <a:t>Click to edit the title text format</a:t>
            </a:r>
            <a:endParaRPr b="0" lang="en-IN" sz="1800" spc="-1" strike="noStrike">
              <a:latin typeface="Arial"/>
            </a:endParaRPr>
          </a:p>
        </p:txBody>
      </p:sp>
      <p:sp>
        <p:nvSpPr>
          <p:cNvPr id="120"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video" Target="../media/media16.mp4"/><Relationship Id="rId2" Type="http://schemas.microsoft.com/office/2007/relationships/media" Target="../media/media16.mp4"/><Relationship Id="rId3" Type="http://schemas.openxmlformats.org/officeDocument/2006/relationships/image" Target="../media/image17.png"/><Relationship Id="rId4"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video" Target="../media/media18.mp4"/><Relationship Id="rId2" Type="http://schemas.microsoft.com/office/2007/relationships/media" Target="../media/media18.mp4"/><Relationship Id="rId3" Type="http://schemas.openxmlformats.org/officeDocument/2006/relationships/image" Target="../media/image19.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video" Target="../media/media20.mp4"/><Relationship Id="rId2" Type="http://schemas.microsoft.com/office/2007/relationships/media" Target="../media/media20.mp4"/><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video" Target="../media/media22.mp4"/><Relationship Id="rId2" Type="http://schemas.microsoft.com/office/2007/relationships/media" Target="../media/media22.mp4"/><Relationship Id="rId3" Type="http://schemas.openxmlformats.org/officeDocument/2006/relationships/image" Target="../media/image23.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761760" y="235800"/>
            <a:ext cx="10608480" cy="1715040"/>
          </a:xfrm>
          <a:prstGeom prst="rect">
            <a:avLst/>
          </a:prstGeom>
          <a:noFill/>
          <a:ln>
            <a:noFill/>
          </a:ln>
        </p:spPr>
        <p:style>
          <a:lnRef idx="0"/>
          <a:fillRef idx="0"/>
          <a:effectRef idx="0"/>
          <a:fontRef idx="minor"/>
        </p:style>
        <p:txBody>
          <a:bodyPr lIns="90000" rIns="90000" tIns="45000" bIns="45000" anchor="b">
            <a:normAutofit fontScale="66000"/>
          </a:bodyPr>
          <a:p>
            <a:pPr algn="ctr">
              <a:lnSpc>
                <a:spcPct val="100000"/>
              </a:lnSpc>
            </a:pPr>
            <a:r>
              <a:rPr b="1" lang="en-IN" sz="4800" spc="-1" strike="noStrike" cap="all">
                <a:solidFill>
                  <a:srgbClr val="ffffff"/>
                </a:solidFill>
                <a:latin typeface="Calibri"/>
                <a:ea typeface="Arial"/>
              </a:rPr>
              <a:t>Classification of Moving Crowd Based on Global Motion Feature</a:t>
            </a:r>
            <a:endParaRPr b="0" lang="en-IN" sz="4800" spc="-1" strike="noStrike">
              <a:latin typeface="Arial"/>
            </a:endParaRPr>
          </a:p>
        </p:txBody>
      </p:sp>
      <p:sp>
        <p:nvSpPr>
          <p:cNvPr id="164" name="CustomShape 2"/>
          <p:cNvSpPr/>
          <p:nvPr/>
        </p:nvSpPr>
        <p:spPr>
          <a:xfrm>
            <a:off x="761760" y="2768040"/>
            <a:ext cx="10380960" cy="466560"/>
          </a:xfrm>
          <a:prstGeom prst="rect">
            <a:avLst/>
          </a:prstGeom>
          <a:noFill/>
          <a:ln>
            <a:noFill/>
          </a:ln>
        </p:spPr>
        <p:style>
          <a:lnRef idx="0"/>
          <a:fillRef idx="0"/>
          <a:effectRef idx="0"/>
          <a:fontRef idx="minor"/>
        </p:style>
        <p:txBody>
          <a:bodyPr lIns="90000" rIns="90000" tIns="45000" bIns="45000">
            <a:normAutofit fontScale="57000"/>
          </a:bodyPr>
          <a:p>
            <a:pPr algn="ctr">
              <a:lnSpc>
                <a:spcPct val="100000"/>
              </a:lnSpc>
              <a:spcAft>
                <a:spcPts val="1001"/>
              </a:spcAft>
            </a:pPr>
            <a:r>
              <a:rPr b="0" lang="en-IN" sz="1800" spc="-1" strike="noStrike" cap="all">
                <a:solidFill>
                  <a:srgbClr val="ffffff"/>
                </a:solidFill>
                <a:latin typeface="Calibri"/>
                <a:ea typeface="DejaVu Sans"/>
              </a:rPr>
              <a:t>Aneek Roy </a:t>
            </a:r>
            <a:r>
              <a:rPr b="0" lang="en-IN" sz="1800" spc="-1" strike="noStrike" baseline="30000" cap="all">
                <a:solidFill>
                  <a:srgbClr val="ffffff"/>
                </a:solidFill>
                <a:latin typeface="Calibri"/>
                <a:ea typeface="DejaVu Sans"/>
              </a:rPr>
              <a:t>1           </a:t>
            </a:r>
            <a:r>
              <a:rPr b="0" lang="en-IN" sz="1800" spc="-1" strike="noStrike" cap="all">
                <a:solidFill>
                  <a:srgbClr val="ffffff"/>
                </a:solidFill>
                <a:latin typeface="Calibri"/>
                <a:ea typeface="DejaVu Sans"/>
              </a:rPr>
              <a:t> Nimagna Biswas </a:t>
            </a:r>
            <a:r>
              <a:rPr b="0" lang="en-IN" sz="1800" spc="-1" strike="noStrike" baseline="30000" cap="all">
                <a:solidFill>
                  <a:srgbClr val="ffffff"/>
                </a:solidFill>
                <a:latin typeface="Calibri"/>
                <a:ea typeface="DejaVu Sans"/>
              </a:rPr>
              <a:t>1            </a:t>
            </a:r>
            <a:r>
              <a:rPr b="0" lang="en-IN" sz="1800" spc="-1" strike="noStrike" cap="all">
                <a:solidFill>
                  <a:srgbClr val="ffffff"/>
                </a:solidFill>
                <a:latin typeface="Calibri"/>
                <a:ea typeface="DejaVu Sans"/>
              </a:rPr>
              <a:t>Sanjoy Kumar Saha </a:t>
            </a:r>
            <a:r>
              <a:rPr b="0" lang="en-IN" sz="1800" spc="-1" strike="noStrike" baseline="30000" cap="all">
                <a:solidFill>
                  <a:srgbClr val="ffffff"/>
                </a:solidFill>
                <a:latin typeface="Calibri"/>
                <a:ea typeface="DejaVu Sans"/>
              </a:rPr>
              <a:t>1   </a:t>
            </a:r>
            <a:r>
              <a:rPr b="0" lang="en-IN" sz="1800" spc="-1" strike="noStrike" cap="all">
                <a:solidFill>
                  <a:srgbClr val="ffffff"/>
                </a:solidFill>
                <a:latin typeface="Calibri"/>
                <a:ea typeface="DejaVu Sans"/>
              </a:rPr>
              <a:t>      Bhabatosh Chanda </a:t>
            </a:r>
            <a:r>
              <a:rPr b="0" lang="en-IN" sz="1800" spc="-1" strike="noStrike" baseline="30000" cap="all">
                <a:solidFill>
                  <a:srgbClr val="ffffff"/>
                </a:solidFill>
                <a:latin typeface="Calibri"/>
                <a:ea typeface="DejaVu Sans"/>
              </a:rPr>
              <a:t>2</a:t>
            </a:r>
            <a:endParaRPr b="0" lang="en-IN" sz="1800" spc="-1" strike="noStrike">
              <a:latin typeface="Arial"/>
            </a:endParaRPr>
          </a:p>
        </p:txBody>
      </p:sp>
      <p:sp>
        <p:nvSpPr>
          <p:cNvPr id="165" name="CustomShape 3"/>
          <p:cNvSpPr/>
          <p:nvPr/>
        </p:nvSpPr>
        <p:spPr>
          <a:xfrm>
            <a:off x="2219040" y="4051440"/>
            <a:ext cx="7693920" cy="14612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IN" sz="1800" spc="-1" strike="noStrike" baseline="30000">
                <a:solidFill>
                  <a:srgbClr val="ffffff"/>
                </a:solidFill>
                <a:latin typeface="Calibri"/>
                <a:ea typeface="DejaVu Sans"/>
              </a:rPr>
              <a:t>1</a:t>
            </a:r>
            <a:r>
              <a:rPr b="0" lang="en-IN" sz="1800" spc="-1" strike="noStrike">
                <a:solidFill>
                  <a:srgbClr val="ffffff"/>
                </a:solidFill>
                <a:latin typeface="Calibri"/>
                <a:ea typeface="DejaVu Sans"/>
              </a:rPr>
              <a:t> Department of Computer Science &amp; Engineering, </a:t>
            </a:r>
            <a:endParaRPr b="0" lang="en-IN" sz="1800" spc="-1" strike="noStrike">
              <a:latin typeface="Arial"/>
            </a:endParaRPr>
          </a:p>
          <a:p>
            <a:pPr algn="ctr">
              <a:lnSpc>
                <a:spcPct val="100000"/>
              </a:lnSpc>
            </a:pPr>
            <a:r>
              <a:rPr b="0" lang="en-IN" sz="1800" spc="-1" strike="noStrike">
                <a:solidFill>
                  <a:srgbClr val="ffffff"/>
                </a:solidFill>
                <a:latin typeface="Calibri"/>
                <a:ea typeface="DejaVu Sans"/>
              </a:rPr>
              <a:t>Jadavpur University, Kolkata, India </a:t>
            </a:r>
            <a:endParaRPr b="0" lang="en-IN" sz="1800" spc="-1" strike="noStrike">
              <a:latin typeface="Arial"/>
            </a:endParaRPr>
          </a:p>
          <a:p>
            <a:pPr algn="ctr">
              <a:lnSpc>
                <a:spcPct val="100000"/>
              </a:lnSpc>
            </a:pPr>
            <a:endParaRPr b="0" lang="en-IN" sz="1800" spc="-1" strike="noStrike">
              <a:latin typeface="Arial"/>
            </a:endParaRPr>
          </a:p>
          <a:p>
            <a:pPr algn="ctr">
              <a:lnSpc>
                <a:spcPct val="100000"/>
              </a:lnSpc>
            </a:pPr>
            <a:r>
              <a:rPr b="0" lang="en-IN" sz="1800" spc="-1" strike="noStrike" baseline="30000">
                <a:solidFill>
                  <a:srgbClr val="ffffff"/>
                </a:solidFill>
                <a:latin typeface="Calibri"/>
                <a:ea typeface="DejaVu Sans"/>
              </a:rPr>
              <a:t>2</a:t>
            </a:r>
            <a:r>
              <a:rPr b="0" lang="en-IN" sz="1800" spc="-1" strike="noStrike">
                <a:solidFill>
                  <a:srgbClr val="ffffff"/>
                </a:solidFill>
                <a:latin typeface="Calibri"/>
                <a:ea typeface="DejaVu Sans"/>
              </a:rPr>
              <a:t> Electronics and Communication Sciences Unit,</a:t>
            </a:r>
            <a:endParaRPr b="0" lang="en-IN" sz="1800" spc="-1" strike="noStrike">
              <a:latin typeface="Arial"/>
            </a:endParaRPr>
          </a:p>
          <a:p>
            <a:pPr algn="ctr">
              <a:lnSpc>
                <a:spcPct val="100000"/>
              </a:lnSpc>
            </a:pPr>
            <a:r>
              <a:rPr b="0" lang="en-IN" sz="1800" spc="-1" strike="noStrike">
                <a:solidFill>
                  <a:srgbClr val="ffffff"/>
                </a:solidFill>
                <a:latin typeface="Calibri"/>
                <a:ea typeface="DejaVu Sans"/>
              </a:rPr>
              <a:t>Indian Statistical Institute, Kolkata, India</a:t>
            </a:r>
            <a:endParaRPr b="0" lang="en-IN" sz="1800" spc="-1" strike="noStrike">
              <a:latin typeface="Arial"/>
            </a:endParaRPr>
          </a:p>
        </p:txBody>
      </p:sp>
      <p:sp>
        <p:nvSpPr>
          <p:cNvPr id="166" name="CustomShape 4"/>
          <p:cNvSpPr/>
          <p:nvPr/>
        </p:nvSpPr>
        <p:spPr>
          <a:xfrm>
            <a:off x="3330360" y="5698440"/>
            <a:ext cx="547128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IN" sz="1800" spc="-1" strike="noStrike">
                <a:solidFill>
                  <a:srgbClr val="ffffff"/>
                </a:solidFill>
                <a:latin typeface="Calibri"/>
                <a:ea typeface="DejaVu Sans"/>
              </a:rPr>
              <a:t>IEEE TENSYMP 2019</a:t>
            </a:r>
            <a:endParaRPr b="0" lang="en-IN" sz="1800" spc="-1" strike="noStrike">
              <a:latin typeface="Arial"/>
            </a:endParaRPr>
          </a:p>
          <a:p>
            <a:pPr algn="ctr">
              <a:lnSpc>
                <a:spcPct val="100000"/>
              </a:lnSpc>
            </a:pPr>
            <a:r>
              <a:rPr b="0" lang="en-IN" sz="1800" spc="-1" strike="noStrike">
                <a:solidFill>
                  <a:srgbClr val="ffffff"/>
                </a:solidFill>
                <a:latin typeface="Calibri"/>
                <a:ea typeface="DejaVu Sans"/>
              </a:rPr>
              <a:t>8 June 2019</a:t>
            </a:r>
            <a:endParaRPr b="0" lang="en-IN"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Shape 87" descr=""/>
          <p:cNvPicPr/>
          <p:nvPr/>
        </p:nvPicPr>
        <p:blipFill>
          <a:blip r:embed="rId1"/>
          <a:stretch/>
        </p:blipFill>
        <p:spPr>
          <a:xfrm>
            <a:off x="2079720" y="217800"/>
            <a:ext cx="3938040" cy="2553120"/>
          </a:xfrm>
          <a:prstGeom prst="rect">
            <a:avLst/>
          </a:prstGeom>
          <a:ln>
            <a:noFill/>
          </a:ln>
        </p:spPr>
      </p:pic>
      <p:pic>
        <p:nvPicPr>
          <p:cNvPr id="186" name="Shape 88" descr=""/>
          <p:cNvPicPr/>
          <p:nvPr/>
        </p:nvPicPr>
        <p:blipFill>
          <a:blip r:embed="rId2"/>
          <a:stretch/>
        </p:blipFill>
        <p:spPr>
          <a:xfrm>
            <a:off x="6188760" y="217800"/>
            <a:ext cx="4141440" cy="2553120"/>
          </a:xfrm>
          <a:prstGeom prst="rect">
            <a:avLst/>
          </a:prstGeom>
          <a:ln>
            <a:noFill/>
          </a:ln>
        </p:spPr>
      </p:pic>
      <p:pic>
        <p:nvPicPr>
          <p:cNvPr id="187" name="Shape 89" descr=""/>
          <p:cNvPicPr/>
          <p:nvPr/>
        </p:nvPicPr>
        <p:blipFill>
          <a:blip r:embed="rId3"/>
          <a:stretch/>
        </p:blipFill>
        <p:spPr>
          <a:xfrm>
            <a:off x="2104560" y="2912040"/>
            <a:ext cx="3887280" cy="2860560"/>
          </a:xfrm>
          <a:prstGeom prst="rect">
            <a:avLst/>
          </a:prstGeom>
          <a:ln>
            <a:noFill/>
          </a:ln>
        </p:spPr>
      </p:pic>
      <p:pic>
        <p:nvPicPr>
          <p:cNvPr id="188" name="Shape 90" descr=""/>
          <p:cNvPicPr/>
          <p:nvPr/>
        </p:nvPicPr>
        <p:blipFill>
          <a:blip r:embed="rId4"/>
          <a:stretch/>
        </p:blipFill>
        <p:spPr>
          <a:xfrm>
            <a:off x="6188760" y="2919600"/>
            <a:ext cx="4141440" cy="2845080"/>
          </a:xfrm>
          <a:prstGeom prst="rect">
            <a:avLst/>
          </a:prstGeom>
          <a:ln>
            <a:noFill/>
          </a:ln>
        </p:spPr>
      </p:pic>
      <p:sp>
        <p:nvSpPr>
          <p:cNvPr id="189" name="CustomShape 1"/>
          <p:cNvSpPr/>
          <p:nvPr/>
        </p:nvSpPr>
        <p:spPr>
          <a:xfrm>
            <a:off x="1434960" y="6105240"/>
            <a:ext cx="933984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IN" sz="2400" spc="-1" strike="noStrike">
                <a:solidFill>
                  <a:srgbClr val="ffffff"/>
                </a:solidFill>
                <a:latin typeface="Calibri"/>
                <a:ea typeface="DejaVu Sans"/>
              </a:rPr>
              <a:t>Block Level Histogram features for structured video</a:t>
            </a:r>
            <a:endParaRPr b="0" lang="en-IN" sz="2400" spc="-1" strike="noStrike">
              <a:latin typeface="Arial"/>
            </a:endParaRPr>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732960" y="219600"/>
            <a:ext cx="10130400" cy="7610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IN" sz="3600" spc="-1" strike="noStrike" cap="all">
                <a:solidFill>
                  <a:srgbClr val="ffffff"/>
                </a:solidFill>
                <a:latin typeface="Calibri Light"/>
                <a:ea typeface="DejaVu Sans"/>
              </a:rPr>
              <a:t>Structured Video Example I</a:t>
            </a:r>
            <a:endParaRPr b="0" lang="en-IN" sz="3600" spc="-1" strike="noStrike">
              <a:latin typeface="Arial"/>
            </a:endParaRPr>
          </a:p>
        </p:txBody>
      </p:sp>
      <p:pic>
        <p:nvPicPr>
          <p:cNvPr id="191" name="Picture 1" descr="">
            <a:hlinkClick r:id="" action="ppaction://media"/>
          </p:cNvPr>
          <p:cNvPicPr/>
          <p:nvPr>
            <a:videoFile r:link="rId1"/>
            <p:extLst>
              <p:ext uri="{DAA4B4D4-6D71-4841-9C94-3DE7FCFB9230}">
                <p14:media r:embed="rId2"/>
              </p:ext>
            </p:extLst>
          </p:nvPr>
        </p:nvPicPr>
        <p:blipFill>
          <a:blip r:embed="rId3"/>
        </p:blipFill>
        <p:spPr>
          <a:xfrm>
            <a:off x="732960" y="1008000"/>
            <a:ext cx="10584000" cy="5203800"/>
          </a:xfrm>
          <a:prstGeom prst="rect">
            <a:avLst/>
          </a:prstGeom>
          <a:ln>
            <a:noFill/>
          </a:ln>
        </p:spPr>
      </p:pic>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699120" y="246600"/>
            <a:ext cx="10130400" cy="6804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IN" sz="3600" spc="-1" strike="noStrike" cap="all">
                <a:solidFill>
                  <a:srgbClr val="ffffff"/>
                </a:solidFill>
                <a:latin typeface="Calibri Light"/>
                <a:ea typeface="DejaVu Sans"/>
              </a:rPr>
              <a:t>Structured Video Example II</a:t>
            </a:r>
            <a:endParaRPr b="0" lang="en-IN" sz="3600" spc="-1" strike="noStrike">
              <a:latin typeface="Arial"/>
            </a:endParaRPr>
          </a:p>
        </p:txBody>
      </p:sp>
      <p:pic>
        <p:nvPicPr>
          <p:cNvPr id="193" name="Picture 1" descr="">
            <a:hlinkClick r:id="" action="ppaction://media"/>
          </p:cNvPr>
          <p:cNvPicPr/>
          <p:nvPr>
            <a:videoFile r:link="rId1"/>
            <p:extLst>
              <p:ext uri="{DAA4B4D4-6D71-4841-9C94-3DE7FCFB9230}">
                <p14:media r:embed="rId2"/>
              </p:ext>
            </p:extLst>
          </p:nvPr>
        </p:nvPicPr>
        <p:blipFill>
          <a:blip r:embed="rId3"/>
        </p:blipFill>
        <p:spPr>
          <a:xfrm>
            <a:off x="1296720" y="927000"/>
            <a:ext cx="8711280" cy="5836320"/>
          </a:xfrm>
          <a:prstGeom prst="rect">
            <a:avLst/>
          </a:prstGeom>
          <a:ln>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699120" y="125640"/>
            <a:ext cx="10130400" cy="8550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en-IN" sz="3600" spc="-1" strike="noStrike" cap="all">
                <a:solidFill>
                  <a:srgbClr val="ffffff"/>
                </a:solidFill>
                <a:latin typeface="Calibri Light"/>
                <a:ea typeface="DejaVu Sans"/>
              </a:rPr>
              <a:t>Semi Structured VIDEO EXAMPLE</a:t>
            </a:r>
            <a:endParaRPr b="0" lang="en-IN" sz="3600" spc="-1" strike="noStrike">
              <a:latin typeface="Arial"/>
            </a:endParaRPr>
          </a:p>
        </p:txBody>
      </p:sp>
      <p:pic>
        <p:nvPicPr>
          <p:cNvPr id="195" name="Picture 1" descr="">
            <a:hlinkClick r:id="" action="ppaction://media"/>
          </p:cNvPr>
          <p:cNvPicPr/>
          <p:nvPr>
            <a:videoFile r:link="rId1"/>
            <p:extLst>
              <p:ext uri="{DAA4B4D4-6D71-4841-9C94-3DE7FCFB9230}">
                <p14:media r:embed="rId2"/>
              </p:ext>
            </p:extLst>
          </p:nvPr>
        </p:nvPicPr>
        <p:blipFill>
          <a:blip r:embed="rId3"/>
        </p:blipFill>
        <p:spPr>
          <a:xfrm>
            <a:off x="1564200" y="852480"/>
            <a:ext cx="8592120" cy="5756400"/>
          </a:xfrm>
          <a:prstGeom prst="rect">
            <a:avLst/>
          </a:prstGeom>
          <a:ln>
            <a:noFill/>
          </a:ln>
        </p:spPr>
      </p:pic>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773640" y="206280"/>
            <a:ext cx="10130400" cy="545760"/>
          </a:xfrm>
          <a:prstGeom prst="rect">
            <a:avLst/>
          </a:prstGeom>
          <a:noFill/>
          <a:ln>
            <a:noFill/>
          </a:ln>
        </p:spPr>
        <p:style>
          <a:lnRef idx="0"/>
          <a:fillRef idx="0"/>
          <a:effectRef idx="0"/>
          <a:fontRef idx="minor"/>
        </p:style>
        <p:txBody>
          <a:bodyPr lIns="90000" rIns="90000" tIns="45000" bIns="45000" anchor="ctr">
            <a:normAutofit fontScale="78000"/>
          </a:bodyPr>
          <a:p>
            <a:pPr algn="ctr">
              <a:lnSpc>
                <a:spcPct val="100000"/>
              </a:lnSpc>
            </a:pPr>
            <a:r>
              <a:rPr b="0" lang="en-IN" sz="3600" spc="-1" strike="noStrike" cap="all">
                <a:solidFill>
                  <a:srgbClr val="ffffff"/>
                </a:solidFill>
                <a:latin typeface="Calibri Light"/>
                <a:ea typeface="DejaVu Sans"/>
              </a:rPr>
              <a:t>UNSTRUCTURED VIDEO EXAMPLE</a:t>
            </a:r>
            <a:endParaRPr b="0" lang="en-IN" sz="3600" spc="-1" strike="noStrike">
              <a:latin typeface="Arial"/>
            </a:endParaRPr>
          </a:p>
        </p:txBody>
      </p:sp>
      <p:pic>
        <p:nvPicPr>
          <p:cNvPr id="197" name="Picture 1" descr="">
            <a:hlinkClick r:id="" action="ppaction://media"/>
          </p:cNvPr>
          <p:cNvPicPr/>
          <p:nvPr>
            <a:videoFile r:link="rId1"/>
            <p:extLst>
              <p:ext uri="{DAA4B4D4-6D71-4841-9C94-3DE7FCFB9230}">
                <p14:media r:embed="rId2"/>
              </p:ext>
            </p:extLst>
          </p:nvPr>
        </p:nvPicPr>
        <p:blipFill>
          <a:blip r:embed="rId3"/>
        </p:blipFill>
        <p:spPr>
          <a:xfrm>
            <a:off x="1471680" y="784080"/>
            <a:ext cx="8824320" cy="5911920"/>
          </a:xfrm>
          <a:prstGeom prst="rect">
            <a:avLst/>
          </a:prstGeom>
          <a:ln>
            <a:noFill/>
          </a:ln>
        </p:spPr>
      </p:pic>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685800" y="609480"/>
            <a:ext cx="10130400" cy="145512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1" lang="en-IN" sz="4000" spc="-1" strike="noStrike" cap="all">
                <a:solidFill>
                  <a:srgbClr val="ffffff"/>
                </a:solidFill>
                <a:latin typeface="Calibri"/>
                <a:ea typeface="DejaVu Sans"/>
              </a:rPr>
              <a:t>Overview of SOLUTION ARCHITECTURE</a:t>
            </a:r>
            <a:endParaRPr b="0" lang="en-IN" sz="4000" spc="-1" strike="noStrike">
              <a:latin typeface="Arial"/>
            </a:endParaRPr>
          </a:p>
        </p:txBody>
      </p:sp>
      <p:pic>
        <p:nvPicPr>
          <p:cNvPr id="199" name="Content Placeholder 4" descr=""/>
          <p:cNvPicPr/>
          <p:nvPr/>
        </p:nvPicPr>
        <p:blipFill>
          <a:blip r:embed="rId1"/>
          <a:stretch/>
        </p:blipFill>
        <p:spPr>
          <a:xfrm>
            <a:off x="1564920" y="2813400"/>
            <a:ext cx="8673480" cy="2376360"/>
          </a:xfrm>
          <a:prstGeom prst="rect">
            <a:avLst/>
          </a:prstGeom>
          <a:ln>
            <a:noFill/>
          </a:ln>
        </p:spPr>
      </p:pic>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685800" y="609480"/>
            <a:ext cx="10130400" cy="1455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IN" sz="3600" spc="-1" strike="noStrike" cap="all">
                <a:solidFill>
                  <a:srgbClr val="ffffff"/>
                </a:solidFill>
                <a:latin typeface="Calibri"/>
                <a:ea typeface="DejaVu Sans"/>
              </a:rPr>
              <a:t>Tools used for our work</a:t>
            </a:r>
            <a:endParaRPr b="0" lang="en-IN" sz="3600" spc="-1" strike="noStrike">
              <a:latin typeface="Arial"/>
            </a:endParaRPr>
          </a:p>
        </p:txBody>
      </p:sp>
      <p:sp>
        <p:nvSpPr>
          <p:cNvPr id="201" name="CustomShape 2"/>
          <p:cNvSpPr/>
          <p:nvPr/>
        </p:nvSpPr>
        <p:spPr>
          <a:xfrm>
            <a:off x="685800" y="2142000"/>
            <a:ext cx="10130400" cy="3647880"/>
          </a:xfrm>
          <a:prstGeom prst="rect">
            <a:avLst/>
          </a:prstGeom>
          <a:noFill/>
          <a:ln>
            <a:noFill/>
          </a:ln>
        </p:spPr>
        <p:style>
          <a:lnRef idx="0"/>
          <a:fillRef idx="0"/>
          <a:effectRef idx="0"/>
          <a:fontRef idx="minor"/>
        </p:style>
        <p:txBody>
          <a:bodyPr lIns="90000" rIns="90000" tIns="45000" bIns="45000" anchor="ctr">
            <a:normAutofit fontScale="88000"/>
          </a:bodyPr>
          <a:p>
            <a:pPr marL="457200" indent="-417960">
              <a:lnSpc>
                <a:spcPct val="100000"/>
              </a:lnSpc>
              <a:buClr>
                <a:srgbClr val="ffffff"/>
              </a:buClr>
              <a:buFont typeface="Arial"/>
              <a:buChar char="●"/>
            </a:pPr>
            <a:r>
              <a:rPr b="0" lang="en-IN" sz="2400" spc="-1" strike="noStrike">
                <a:solidFill>
                  <a:srgbClr val="ffffff"/>
                </a:solidFill>
                <a:latin typeface="Calibri"/>
                <a:ea typeface="DejaVu Sans"/>
              </a:rPr>
              <a:t>The whole coding is done in python using scikit-learn, scipy and numpy libraries for feature calculation.</a:t>
            </a:r>
            <a:endParaRPr b="0" lang="en-IN" sz="2400" spc="-1" strike="noStrike">
              <a:latin typeface="Arial"/>
            </a:endParaRPr>
          </a:p>
          <a:p>
            <a:pPr marL="38160">
              <a:lnSpc>
                <a:spcPct val="100000"/>
              </a:lnSpc>
            </a:pPr>
            <a:endParaRPr b="0" lang="en-IN" sz="2400" spc="-1" strike="noStrike">
              <a:latin typeface="Arial"/>
            </a:endParaRPr>
          </a:p>
          <a:p>
            <a:pPr marL="457200" indent="-417960">
              <a:lnSpc>
                <a:spcPct val="100000"/>
              </a:lnSpc>
              <a:buClr>
                <a:srgbClr val="ffffff"/>
              </a:buClr>
              <a:buFont typeface="Arial"/>
              <a:buChar char="●"/>
            </a:pPr>
            <a:r>
              <a:rPr b="0" lang="en-IN" sz="2400" spc="-1" strike="noStrike">
                <a:solidFill>
                  <a:srgbClr val="ffffff"/>
                </a:solidFill>
                <a:latin typeface="Calibri"/>
                <a:ea typeface="DejaVu Sans"/>
              </a:rPr>
              <a:t>For feature extraction we have used opencv library using python wrapper.</a:t>
            </a:r>
            <a:endParaRPr b="0" lang="en-IN" sz="2400" spc="-1" strike="noStrike">
              <a:latin typeface="Arial"/>
            </a:endParaRPr>
          </a:p>
          <a:p>
            <a:pPr>
              <a:lnSpc>
                <a:spcPct val="100000"/>
              </a:lnSpc>
            </a:pPr>
            <a:endParaRPr b="0" lang="en-IN" sz="2400" spc="-1" strike="noStrike">
              <a:latin typeface="Arial"/>
            </a:endParaRPr>
          </a:p>
          <a:p>
            <a:pPr marL="457200" indent="-417960">
              <a:lnSpc>
                <a:spcPct val="100000"/>
              </a:lnSpc>
              <a:buClr>
                <a:srgbClr val="ffffff"/>
              </a:buClr>
              <a:buFont typeface="Arial"/>
              <a:buChar char="●"/>
            </a:pPr>
            <a:r>
              <a:rPr b="0" lang="en-IN" sz="2400" spc="-1" strike="noStrike">
                <a:solidFill>
                  <a:srgbClr val="ffffff"/>
                </a:solidFill>
                <a:latin typeface="Calibri"/>
                <a:ea typeface="DejaVu Sans"/>
              </a:rPr>
              <a:t>For classification we have used keras and scikit-learn libraries.</a:t>
            </a:r>
            <a:endParaRPr b="0" lang="en-IN" sz="2400" spc="-1" strike="noStrike">
              <a:latin typeface="Arial"/>
            </a:endParaRPr>
          </a:p>
          <a:p>
            <a:pPr>
              <a:lnSpc>
                <a:spcPct val="100000"/>
              </a:lnSpc>
            </a:pPr>
            <a:endParaRPr b="0" lang="en-IN" sz="2400" spc="-1" strike="noStrike">
              <a:latin typeface="Arial"/>
            </a:endParaRPr>
          </a:p>
          <a:p>
            <a:pPr marL="457200" indent="-417960">
              <a:lnSpc>
                <a:spcPct val="100000"/>
              </a:lnSpc>
              <a:buClr>
                <a:srgbClr val="ffffff"/>
              </a:buClr>
              <a:buFont typeface="Arial"/>
              <a:buChar char="●"/>
            </a:pPr>
            <a:r>
              <a:rPr b="0" lang="en-IN" sz="2400" spc="-1" strike="noStrike">
                <a:solidFill>
                  <a:srgbClr val="ffffff"/>
                </a:solidFill>
                <a:latin typeface="Calibri"/>
                <a:ea typeface="DejaVu Sans"/>
              </a:rPr>
              <a:t>All the graph and histogram outputs are obtained using the matplotlib libraries in python.</a:t>
            </a:r>
            <a:endParaRPr b="0" lang="en-IN" sz="2400" spc="-1" strike="noStrike">
              <a:latin typeface="Arial"/>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830520" y="259920"/>
            <a:ext cx="10623600" cy="586080"/>
          </a:xfrm>
          <a:prstGeom prst="rect">
            <a:avLst/>
          </a:prstGeom>
          <a:noFill/>
          <a:ln>
            <a:noFill/>
          </a:ln>
        </p:spPr>
        <p:style>
          <a:lnRef idx="0"/>
          <a:fillRef idx="0"/>
          <a:effectRef idx="0"/>
          <a:fontRef idx="minor"/>
        </p:style>
        <p:txBody>
          <a:bodyPr lIns="90000" rIns="90000" tIns="45000" bIns="45000" anchor="ctr">
            <a:normAutofit fontScale="88000"/>
          </a:bodyPr>
          <a:p>
            <a:pPr algn="ctr">
              <a:lnSpc>
                <a:spcPct val="100000"/>
              </a:lnSpc>
            </a:pPr>
            <a:r>
              <a:rPr b="1" lang="en-IN" sz="3600" spc="-1" strike="noStrike" cap="all">
                <a:solidFill>
                  <a:srgbClr val="ffffff"/>
                </a:solidFill>
                <a:latin typeface="Calibri"/>
                <a:ea typeface="DejaVu Sans"/>
              </a:rPr>
              <a:t>Results and analysis</a:t>
            </a:r>
            <a:endParaRPr b="0" lang="en-IN" sz="3600" spc="-1" strike="noStrike">
              <a:latin typeface="Arial"/>
            </a:endParaRPr>
          </a:p>
        </p:txBody>
      </p:sp>
      <p:sp>
        <p:nvSpPr>
          <p:cNvPr id="203" name="CustomShape 2"/>
          <p:cNvSpPr/>
          <p:nvPr/>
        </p:nvSpPr>
        <p:spPr>
          <a:xfrm>
            <a:off x="685800" y="1483200"/>
            <a:ext cx="5235480" cy="4145040"/>
          </a:xfrm>
          <a:prstGeom prst="rect">
            <a:avLst/>
          </a:prstGeom>
          <a:noFill/>
          <a:ln>
            <a:noFill/>
          </a:ln>
        </p:spPr>
        <p:style>
          <a:lnRef idx="0"/>
          <a:fillRef idx="0"/>
          <a:effectRef idx="0"/>
          <a:fontRef idx="minor"/>
        </p:style>
        <p:txBody>
          <a:bodyPr lIns="90000" rIns="90000" tIns="45000" bIns="45000" anchor="ctr">
            <a:normAutofit fontScale="78000"/>
          </a:bodyPr>
          <a:p>
            <a:pPr marL="285840" indent="-284760">
              <a:lnSpc>
                <a:spcPct val="100000"/>
              </a:lnSpc>
              <a:buClr>
                <a:srgbClr val="ffffff"/>
              </a:buClr>
              <a:buSzPct val="150000"/>
              <a:buFont typeface="Arial"/>
              <a:buChar char="•"/>
            </a:pPr>
            <a:r>
              <a:rPr b="0" lang="en-IN" sz="1800" spc="-1" strike="noStrike">
                <a:solidFill>
                  <a:srgbClr val="ffffff"/>
                </a:solidFill>
                <a:latin typeface="Calibri"/>
                <a:ea typeface="DejaVu Sans"/>
              </a:rPr>
              <a:t>We use the Collectiveness dataset for evaluating the performance of our model. The dataset has human evaluated labellings according to the flow structure in crowd motion.</a:t>
            </a:r>
            <a:endParaRPr b="0" lang="en-IN" sz="1800" spc="-1" strike="noStrike">
              <a:latin typeface="Arial"/>
            </a:endParaRPr>
          </a:p>
          <a:p>
            <a:pPr>
              <a:lnSpc>
                <a:spcPct val="100000"/>
              </a:lnSpc>
            </a:pPr>
            <a:endParaRPr b="0" lang="en-IN" sz="1800" spc="-1" strike="noStrike">
              <a:latin typeface="Arial"/>
            </a:endParaRPr>
          </a:p>
          <a:p>
            <a:pPr marL="285840" indent="-284760">
              <a:lnSpc>
                <a:spcPct val="100000"/>
              </a:lnSpc>
              <a:buClr>
                <a:srgbClr val="ffffff"/>
              </a:buClr>
              <a:buSzPct val="150000"/>
              <a:buFont typeface="Arial"/>
              <a:buChar char="•"/>
            </a:pPr>
            <a:r>
              <a:rPr b="0" lang="en-IN" sz="1800" spc="-1" strike="noStrike">
                <a:solidFill>
                  <a:srgbClr val="ffffff"/>
                </a:solidFill>
                <a:latin typeface="Calibri"/>
                <a:ea typeface="DejaVu Sans"/>
              </a:rPr>
              <a:t>There are three classes, un-structured, semi-structured and structured. We take two classes at a time, just like the original paper by Zhao et al.</a:t>
            </a:r>
            <a:endParaRPr b="0" lang="en-IN" sz="1800" spc="-1" strike="noStrike">
              <a:latin typeface="Arial"/>
            </a:endParaRPr>
          </a:p>
          <a:p>
            <a:pPr>
              <a:lnSpc>
                <a:spcPct val="100000"/>
              </a:lnSpc>
            </a:pPr>
            <a:endParaRPr b="0" lang="en-IN" sz="1800" spc="-1" strike="noStrike">
              <a:latin typeface="Arial"/>
            </a:endParaRPr>
          </a:p>
          <a:p>
            <a:pPr marL="285840" indent="-284760">
              <a:lnSpc>
                <a:spcPct val="100000"/>
              </a:lnSpc>
              <a:buClr>
                <a:srgbClr val="ffffff"/>
              </a:buClr>
              <a:buSzPct val="150000"/>
              <a:buFont typeface="Arial"/>
              <a:buChar char="•"/>
            </a:pPr>
            <a:r>
              <a:rPr b="0" lang="en-IN" sz="1800" spc="-1" strike="noStrike">
                <a:solidFill>
                  <a:srgbClr val="ffffff"/>
                </a:solidFill>
                <a:latin typeface="Calibri"/>
                <a:ea typeface="DejaVu Sans"/>
              </a:rPr>
              <a:t>We performed Stratified 10 fold Cross Validation to obtain better or comparable results in all cases.</a:t>
            </a:r>
            <a:endParaRPr b="0" lang="en-IN" sz="1800" spc="-1" strike="noStrike">
              <a:latin typeface="Arial"/>
            </a:endParaRPr>
          </a:p>
          <a:p>
            <a:pPr>
              <a:lnSpc>
                <a:spcPct val="100000"/>
              </a:lnSpc>
            </a:pPr>
            <a:endParaRPr b="0" lang="en-IN" sz="1800" spc="-1" strike="noStrike">
              <a:latin typeface="Arial"/>
            </a:endParaRPr>
          </a:p>
          <a:p>
            <a:pPr marL="285840" indent="-284760">
              <a:lnSpc>
                <a:spcPct val="100000"/>
              </a:lnSpc>
              <a:buClr>
                <a:srgbClr val="ffffff"/>
              </a:buClr>
              <a:buSzPct val="150000"/>
              <a:buFont typeface="Arial"/>
              <a:buChar char="•"/>
            </a:pPr>
            <a:r>
              <a:rPr b="0" lang="en-IN" sz="1800" spc="-1" strike="noStrike">
                <a:solidFill>
                  <a:srgbClr val="ffffff"/>
                </a:solidFill>
                <a:latin typeface="Calibri"/>
                <a:ea typeface="DejaVu Sans"/>
              </a:rPr>
              <a:t>In the other two occasions, we outperformed the original paper with a large margin.</a:t>
            </a:r>
            <a:endParaRPr b="0" lang="en-IN" sz="1800" spc="-1" strike="noStrike">
              <a:latin typeface="Arial"/>
            </a:endParaRPr>
          </a:p>
        </p:txBody>
      </p:sp>
      <p:pic>
        <p:nvPicPr>
          <p:cNvPr id="204" name="Picture 13" descr=""/>
          <p:cNvPicPr/>
          <p:nvPr/>
        </p:nvPicPr>
        <p:blipFill>
          <a:blip r:embed="rId1"/>
          <a:stretch/>
        </p:blipFill>
        <p:spPr>
          <a:xfrm>
            <a:off x="6142680" y="1615320"/>
            <a:ext cx="5660280" cy="3881160"/>
          </a:xfrm>
          <a:prstGeom prst="rect">
            <a:avLst/>
          </a:prstGeom>
          <a:ln>
            <a:noFill/>
          </a:ln>
        </p:spPr>
      </p:pic>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685800" y="179280"/>
            <a:ext cx="10130400" cy="532440"/>
          </a:xfrm>
          <a:prstGeom prst="rect">
            <a:avLst/>
          </a:prstGeom>
          <a:noFill/>
          <a:ln>
            <a:noFill/>
          </a:ln>
        </p:spPr>
        <p:style>
          <a:lnRef idx="0"/>
          <a:fillRef idx="0"/>
          <a:effectRef idx="0"/>
          <a:fontRef idx="minor"/>
        </p:style>
        <p:txBody>
          <a:bodyPr lIns="90000" rIns="90000" tIns="45000" bIns="45000" anchor="ctr">
            <a:normAutofit fontScale="64000"/>
          </a:bodyPr>
          <a:p>
            <a:pPr algn="ctr">
              <a:lnSpc>
                <a:spcPct val="100000"/>
              </a:lnSpc>
            </a:pPr>
            <a:r>
              <a:rPr b="1" lang="en-IN" sz="4000" spc="-1" strike="noStrike" cap="all">
                <a:solidFill>
                  <a:srgbClr val="ffffff"/>
                </a:solidFill>
                <a:latin typeface="Calibri"/>
                <a:ea typeface="DejaVu Sans"/>
              </a:rPr>
              <a:t>References</a:t>
            </a:r>
            <a:endParaRPr b="0" lang="en-IN" sz="4000" spc="-1" strike="noStrike">
              <a:latin typeface="Arial"/>
            </a:endParaRPr>
          </a:p>
        </p:txBody>
      </p:sp>
      <p:sp>
        <p:nvSpPr>
          <p:cNvPr id="206" name="CustomShape 2"/>
          <p:cNvSpPr/>
          <p:nvPr/>
        </p:nvSpPr>
        <p:spPr>
          <a:xfrm>
            <a:off x="685800" y="1093320"/>
            <a:ext cx="10130400" cy="5441040"/>
          </a:xfrm>
          <a:prstGeom prst="rect">
            <a:avLst/>
          </a:prstGeom>
          <a:noFill/>
          <a:ln>
            <a:noFill/>
          </a:ln>
        </p:spPr>
        <p:style>
          <a:lnRef idx="0"/>
          <a:fillRef idx="0"/>
          <a:effectRef idx="0"/>
          <a:fontRef idx="minor"/>
        </p:style>
        <p:txBody>
          <a:bodyPr lIns="90000" rIns="90000" tIns="45000" bIns="45000" anchor="ctr">
            <a:noAutofit/>
          </a:bodyPr>
          <a:p>
            <a:pPr marL="343080" indent="-342000">
              <a:lnSpc>
                <a:spcPct val="100000"/>
              </a:lnSpc>
              <a:spcAft>
                <a:spcPts val="1001"/>
              </a:spcAft>
              <a:buClr>
                <a:srgbClr val="ffffff"/>
              </a:buClr>
              <a:buFont typeface="Calibri Light"/>
              <a:buAutoNum type="arabicPeriod"/>
            </a:pPr>
            <a:r>
              <a:rPr b="0" lang="en-IN" sz="2000" spc="-1" strike="noStrike">
                <a:solidFill>
                  <a:srgbClr val="ffffff"/>
                </a:solidFill>
                <a:latin typeface="Calibri"/>
                <a:ea typeface="DejaVu Sans"/>
              </a:rPr>
              <a:t>T. Li, H. Chang, M. Wang, B. Ni, R. Hong, and S. Yan, “Crowded scene analysis: A survey,” IEEE transactions on circuits and systems for video technology, vol. 25, no. 3, pp. 367–386, 2015. </a:t>
            </a:r>
            <a:endParaRPr b="0" lang="en-IN" sz="2000" spc="-1" strike="noStrike">
              <a:latin typeface="Arial"/>
            </a:endParaRPr>
          </a:p>
          <a:p>
            <a:pPr marL="343080" indent="-342000">
              <a:lnSpc>
                <a:spcPct val="100000"/>
              </a:lnSpc>
              <a:spcAft>
                <a:spcPts val="1001"/>
              </a:spcAft>
              <a:buClr>
                <a:srgbClr val="ffffff"/>
              </a:buClr>
              <a:buFont typeface="Calibri Light"/>
              <a:buAutoNum type="arabicPeriod"/>
            </a:pPr>
            <a:r>
              <a:rPr b="0" lang="en-IN" sz="2000" spc="-1" strike="noStrike">
                <a:solidFill>
                  <a:srgbClr val="ffffff"/>
                </a:solidFill>
                <a:latin typeface="Calibri"/>
                <a:ea typeface="DejaVu Sans"/>
              </a:rPr>
              <a:t>B. Zhou, X. Tang, and X. Wang, “Measuring crowd collectiveness,” in Computer Vision and Pattern Recognition (CVPR), 2013 IEEE Conference on. IEEE, 2013, pp. 3049–3056. </a:t>
            </a:r>
            <a:endParaRPr b="0" lang="en-IN" sz="2000" spc="-1" strike="noStrike">
              <a:latin typeface="Arial"/>
            </a:endParaRPr>
          </a:p>
          <a:p>
            <a:pPr marL="343080" indent="-342000">
              <a:lnSpc>
                <a:spcPct val="100000"/>
              </a:lnSpc>
              <a:spcAft>
                <a:spcPts val="1001"/>
              </a:spcAft>
              <a:buClr>
                <a:srgbClr val="ffffff"/>
              </a:buClr>
              <a:buFont typeface="Calibri Light"/>
              <a:buAutoNum type="arabicPeriod"/>
            </a:pPr>
            <a:r>
              <a:rPr b="0" lang="en-IN" sz="2000" spc="-1" strike="noStrike">
                <a:solidFill>
                  <a:srgbClr val="ffffff"/>
                </a:solidFill>
                <a:latin typeface="Calibri"/>
                <a:ea typeface="DejaVu Sans"/>
              </a:rPr>
              <a:t>W. Ren, “Crowd collectiveness measure via graph-based node clique learning,” arXiv preprint arXiv:1612.06170, 2016.</a:t>
            </a:r>
            <a:endParaRPr b="0" lang="en-IN" sz="2000" spc="-1" strike="noStrike">
              <a:latin typeface="Arial"/>
            </a:endParaRPr>
          </a:p>
          <a:p>
            <a:pPr marL="343080" indent="-342000">
              <a:lnSpc>
                <a:spcPct val="100000"/>
              </a:lnSpc>
              <a:spcAft>
                <a:spcPts val="1001"/>
              </a:spcAft>
              <a:buClr>
                <a:srgbClr val="ffffff"/>
              </a:buClr>
              <a:buFont typeface="Calibri Light"/>
              <a:buAutoNum type="arabicPeriod"/>
            </a:pPr>
            <a:r>
              <a:rPr b="0" lang="en-IN" sz="2000" spc="-1" strike="noStrike">
                <a:solidFill>
                  <a:srgbClr val="ffffff"/>
                </a:solidFill>
                <a:latin typeface="Calibri"/>
                <a:ea typeface="DejaVu Sans"/>
              </a:rPr>
              <a:t>X. Li, M. Chen, and Q. Wang, “Measuring collectiveness via refined topological similarity,” ACM Transactions on Multimedia Computing, Communications, and Applications (TOMM), vol. 12, no. 2, p. 34, 2016. </a:t>
            </a:r>
            <a:endParaRPr b="0" lang="en-IN" sz="2000" spc="-1" strike="noStrike">
              <a:latin typeface="Arial"/>
            </a:endParaRPr>
          </a:p>
          <a:p>
            <a:pPr marL="343080" indent="-342000">
              <a:lnSpc>
                <a:spcPct val="100000"/>
              </a:lnSpc>
              <a:spcAft>
                <a:spcPts val="1001"/>
              </a:spcAft>
              <a:buClr>
                <a:srgbClr val="ffffff"/>
              </a:buClr>
              <a:buFont typeface="Calibri Light"/>
              <a:buAutoNum type="arabicPeriod"/>
            </a:pPr>
            <a:r>
              <a:rPr b="0" lang="en-IN" sz="2000" spc="-1" strike="noStrike">
                <a:solidFill>
                  <a:srgbClr val="ffffff"/>
                </a:solidFill>
                <a:latin typeface="Calibri"/>
                <a:ea typeface="DejaVu Sans"/>
              </a:rPr>
              <a:t>J. Shi and C. Tomasi, “Good features to track,” Cornell University, Tech. Rep., 1993.</a:t>
            </a:r>
            <a:endParaRPr b="0" lang="en-IN" sz="2000" spc="-1" strike="noStrike">
              <a:latin typeface="Arial"/>
            </a:endParaRPr>
          </a:p>
          <a:p>
            <a:pPr marL="343080" indent="-342000">
              <a:lnSpc>
                <a:spcPct val="100000"/>
              </a:lnSpc>
              <a:spcAft>
                <a:spcPts val="1001"/>
              </a:spcAft>
              <a:buClr>
                <a:srgbClr val="ffffff"/>
              </a:buClr>
              <a:buFont typeface="Calibri Light"/>
              <a:buAutoNum type="arabicPeriod"/>
            </a:pPr>
            <a:r>
              <a:rPr b="0" lang="en-IN" sz="2000" spc="-1" strike="noStrike">
                <a:solidFill>
                  <a:srgbClr val="ffffff"/>
                </a:solidFill>
                <a:latin typeface="Calibri"/>
                <a:ea typeface="DejaVu Sans"/>
              </a:rPr>
              <a:t>B. D. Lucas, T. Kanade et al., “An iterative image registration technique with an application to stereo vision,” 1981.</a:t>
            </a:r>
            <a:endParaRPr b="0" lang="en-IN" sz="2000" spc="-1" strike="noStrike">
              <a:latin typeface="Arial"/>
            </a:endParaRPr>
          </a:p>
          <a:p>
            <a:pPr>
              <a:lnSpc>
                <a:spcPct val="100000"/>
              </a:lnSpc>
              <a:spcAft>
                <a:spcPts val="1001"/>
              </a:spcAft>
            </a:pPr>
            <a:endParaRPr b="0" lang="en-IN" sz="2000" spc="-1" strike="noStrike">
              <a:latin typeface="Arial"/>
            </a:endParaRPr>
          </a:p>
          <a:p>
            <a:pPr>
              <a:lnSpc>
                <a:spcPct val="100000"/>
              </a:lnSpc>
              <a:spcAft>
                <a:spcPts val="1001"/>
              </a:spcAf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Content Placeholder 4" descr=""/>
          <p:cNvPicPr/>
          <p:nvPr/>
        </p:nvPicPr>
        <p:blipFill>
          <a:blip r:embed="rId1"/>
          <a:stretch/>
        </p:blipFill>
        <p:spPr>
          <a:xfrm>
            <a:off x="3057840" y="974520"/>
            <a:ext cx="5844960" cy="5620320"/>
          </a:xfrm>
          <a:prstGeom prst="rect">
            <a:avLst/>
          </a:prstGeom>
          <a:ln>
            <a:noFill/>
          </a:ln>
        </p:spPr>
      </p:pic>
      <p:sp>
        <p:nvSpPr>
          <p:cNvPr id="208" name="CustomShape 1"/>
          <p:cNvSpPr/>
          <p:nvPr/>
        </p:nvSpPr>
        <p:spPr>
          <a:xfrm>
            <a:off x="4281480" y="204840"/>
            <a:ext cx="3337200" cy="759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IN" sz="4400" spc="-1" strike="noStrike">
                <a:solidFill>
                  <a:srgbClr val="ffffff"/>
                </a:solidFill>
                <a:latin typeface="Calibri"/>
                <a:ea typeface="DejaVu Sans"/>
              </a:rPr>
              <a:t>Questions</a:t>
            </a: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685800" y="192600"/>
            <a:ext cx="10820520" cy="8683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IN" sz="3600" spc="-1" strike="noStrike" cap="all">
                <a:solidFill>
                  <a:srgbClr val="ffffff"/>
                </a:solidFill>
                <a:latin typeface="Calibri"/>
                <a:ea typeface="DejaVu Sans"/>
              </a:rPr>
              <a:t>Introduction to the problem statement</a:t>
            </a:r>
            <a:endParaRPr b="0" lang="en-IN" sz="3600" spc="-1" strike="noStrike">
              <a:latin typeface="Arial"/>
            </a:endParaRPr>
          </a:p>
        </p:txBody>
      </p:sp>
      <p:sp>
        <p:nvSpPr>
          <p:cNvPr id="168" name="CustomShape 2"/>
          <p:cNvSpPr/>
          <p:nvPr/>
        </p:nvSpPr>
        <p:spPr>
          <a:xfrm>
            <a:off x="685800" y="1062360"/>
            <a:ext cx="10961280" cy="5407920"/>
          </a:xfrm>
          <a:prstGeom prst="rect">
            <a:avLst/>
          </a:prstGeom>
          <a:noFill/>
          <a:ln>
            <a:noFill/>
          </a:ln>
        </p:spPr>
        <p:style>
          <a:lnRef idx="0"/>
          <a:fillRef idx="0"/>
          <a:effectRef idx="0"/>
          <a:fontRef idx="minor"/>
        </p:style>
        <p:txBody>
          <a:bodyPr lIns="90000" rIns="90000" tIns="45000" bIns="45000" anchor="ctr">
            <a:normAutofit/>
          </a:bodyPr>
          <a:p>
            <a:pPr marL="285840" indent="-284760">
              <a:lnSpc>
                <a:spcPct val="100000"/>
              </a:lnSpc>
              <a:spcAft>
                <a:spcPts val="1001"/>
              </a:spcAft>
              <a:buClr>
                <a:srgbClr val="ffffff"/>
              </a:buClr>
              <a:buFont typeface="Arial"/>
              <a:buChar char="•"/>
            </a:pPr>
            <a:r>
              <a:rPr b="0" lang="en-IN" sz="2800" spc="-1" strike="noStrike">
                <a:solidFill>
                  <a:srgbClr val="ffffff"/>
                </a:solidFill>
                <a:latin typeface="Arial"/>
                <a:ea typeface="Arial"/>
              </a:rPr>
              <a:t>The problem of crowd structure classification has</a:t>
            </a:r>
            <a:r>
              <a:rPr b="0" lang="en-IN" sz="2800" spc="-1" strike="noStrike">
                <a:solidFill>
                  <a:srgbClr val="ffffff"/>
                </a:solidFill>
                <a:latin typeface="Calibri"/>
                <a:ea typeface="Arial"/>
              </a:rPr>
              <a:t> </a:t>
            </a:r>
            <a:r>
              <a:rPr b="0" lang="en-IN" sz="2800" spc="-1" strike="noStrike">
                <a:solidFill>
                  <a:srgbClr val="ffffff"/>
                </a:solidFill>
                <a:latin typeface="Arial"/>
                <a:ea typeface="Arial"/>
              </a:rPr>
              <a:t>garnered the interest of computer vision researchers for a very long</a:t>
            </a:r>
            <a:r>
              <a:rPr b="0" lang="en-IN" sz="2800" spc="-1" strike="noStrike">
                <a:solidFill>
                  <a:srgbClr val="ffffff"/>
                </a:solidFill>
                <a:latin typeface="Calibri"/>
                <a:ea typeface="Arial"/>
              </a:rPr>
              <a:t> </a:t>
            </a:r>
            <a:r>
              <a:rPr b="0" lang="en-IN" sz="2800" spc="-1" strike="noStrike">
                <a:solidFill>
                  <a:srgbClr val="ffffff"/>
                </a:solidFill>
                <a:latin typeface="Arial"/>
                <a:ea typeface="Arial"/>
              </a:rPr>
              <a:t>time.</a:t>
            </a:r>
            <a:endParaRPr b="0" lang="en-IN" sz="2800" spc="-1" strike="noStrike">
              <a:latin typeface="Arial"/>
            </a:endParaRPr>
          </a:p>
          <a:p>
            <a:pPr>
              <a:lnSpc>
                <a:spcPct val="100000"/>
              </a:lnSpc>
              <a:spcAft>
                <a:spcPts val="1001"/>
              </a:spcAft>
            </a:pPr>
            <a:endParaRPr b="0" lang="en-IN" sz="2800" spc="-1" strike="noStrike">
              <a:latin typeface="Arial"/>
            </a:endParaRPr>
          </a:p>
          <a:p>
            <a:pPr marL="285840" indent="-284760">
              <a:lnSpc>
                <a:spcPct val="100000"/>
              </a:lnSpc>
              <a:spcAft>
                <a:spcPts val="1001"/>
              </a:spcAft>
              <a:buClr>
                <a:srgbClr val="ffffff"/>
              </a:buClr>
              <a:buFont typeface="Arial"/>
              <a:buChar char="•"/>
            </a:pPr>
            <a:r>
              <a:rPr b="0" lang="en-IN" sz="2800" spc="-1" strike="noStrike">
                <a:solidFill>
                  <a:srgbClr val="ffffff"/>
                </a:solidFill>
                <a:latin typeface="Arial"/>
                <a:ea typeface="Arial"/>
              </a:rPr>
              <a:t>The goal of our work is to classify a moving crowd as structured or unstructured crowd based on their motion pattern, which can act as a fundamental step towards crowd management and surveillance.</a:t>
            </a:r>
            <a:endParaRPr b="0" lang="en-IN" sz="2800" spc="-1" strike="noStrike">
              <a:latin typeface="Arial"/>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587160" y="609480"/>
            <a:ext cx="10904760" cy="8524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IN" sz="3600" spc="-1" strike="noStrike" cap="all">
                <a:solidFill>
                  <a:srgbClr val="ffffff"/>
                </a:solidFill>
                <a:latin typeface="Calibri Light"/>
                <a:ea typeface="DejaVu Sans"/>
              </a:rPr>
              <a:t>Past Work</a:t>
            </a:r>
            <a:endParaRPr b="0" lang="en-IN" sz="3600" spc="-1" strike="noStrike">
              <a:latin typeface="Arial"/>
            </a:endParaRPr>
          </a:p>
        </p:txBody>
      </p:sp>
      <p:sp>
        <p:nvSpPr>
          <p:cNvPr id="170" name="CustomShape 2"/>
          <p:cNvSpPr/>
          <p:nvPr/>
        </p:nvSpPr>
        <p:spPr>
          <a:xfrm>
            <a:off x="587160" y="1463040"/>
            <a:ext cx="11101680" cy="4623480"/>
          </a:xfrm>
          <a:prstGeom prst="rect">
            <a:avLst/>
          </a:prstGeom>
          <a:noFill/>
          <a:ln>
            <a:noFill/>
          </a:ln>
        </p:spPr>
        <p:style>
          <a:lnRef idx="0"/>
          <a:fillRef idx="0"/>
          <a:effectRef idx="0"/>
          <a:fontRef idx="minor"/>
        </p:style>
        <p:txBody>
          <a:bodyPr lIns="90000" rIns="90000" tIns="45000" bIns="45000" anchor="ctr">
            <a:normAutofit/>
          </a:bodyPr>
          <a:p>
            <a:pPr marL="457200" indent="-342000">
              <a:lnSpc>
                <a:spcPct val="100000"/>
              </a:lnSpc>
              <a:buClr>
                <a:srgbClr val="ffffff"/>
              </a:buClr>
              <a:buFont typeface="Arial"/>
              <a:buChar char="●"/>
            </a:pPr>
            <a:r>
              <a:rPr b="0" lang="en-IN" sz="2800" spc="-1" strike="noStrike">
                <a:solidFill>
                  <a:srgbClr val="ffffff"/>
                </a:solidFill>
                <a:latin typeface="Calibri"/>
                <a:ea typeface="DejaVu Sans"/>
              </a:rPr>
              <a:t>Traditional work to solve this problem involved two approaches:</a:t>
            </a:r>
            <a:endParaRPr b="0" lang="en-IN" sz="2800" spc="-1" strike="noStrike">
              <a:latin typeface="Arial"/>
            </a:endParaRPr>
          </a:p>
          <a:p>
            <a:pPr>
              <a:lnSpc>
                <a:spcPct val="100000"/>
              </a:lnSpc>
            </a:pPr>
            <a:endParaRPr b="0" lang="en-IN" sz="2800" spc="-1" strike="noStrike">
              <a:latin typeface="Arial"/>
            </a:endParaRPr>
          </a:p>
          <a:p>
            <a:pPr marL="457200" indent="-342000">
              <a:lnSpc>
                <a:spcPct val="100000"/>
              </a:lnSpc>
              <a:buClr>
                <a:srgbClr val="ffffff"/>
              </a:buClr>
              <a:buFont typeface="Arial"/>
              <a:buChar char="●"/>
            </a:pPr>
            <a:r>
              <a:rPr b="0" lang="en-IN" sz="2800" spc="-1" strike="noStrike">
                <a:solidFill>
                  <a:srgbClr val="ffffff"/>
                </a:solidFill>
                <a:latin typeface="Calibri"/>
                <a:ea typeface="DejaVu Sans"/>
              </a:rPr>
              <a:t>One involves a bottom-up approach whereby individual particles' motion are taken into account and the localized pixel-wise features are used to model the crowd behaviour. </a:t>
            </a:r>
            <a:endParaRPr b="0" lang="en-IN" sz="2800" spc="-1" strike="noStrike">
              <a:latin typeface="Arial"/>
            </a:endParaRPr>
          </a:p>
          <a:p>
            <a:pPr>
              <a:lnSpc>
                <a:spcPct val="100000"/>
              </a:lnSpc>
            </a:pPr>
            <a:endParaRPr b="0" lang="en-IN" sz="2800" spc="-1" strike="noStrike">
              <a:latin typeface="Arial"/>
            </a:endParaRPr>
          </a:p>
          <a:p>
            <a:pPr marL="457200" indent="-342000">
              <a:lnSpc>
                <a:spcPct val="100000"/>
              </a:lnSpc>
              <a:buClr>
                <a:srgbClr val="ffffff"/>
              </a:buClr>
              <a:buFont typeface="Arial"/>
              <a:buChar char="●"/>
            </a:pPr>
            <a:r>
              <a:rPr b="0" lang="en-IN" sz="2800" spc="-1" strike="noStrike">
                <a:solidFill>
                  <a:srgbClr val="ffffff"/>
                </a:solidFill>
                <a:latin typeface="Calibri"/>
                <a:ea typeface="DejaVu Sans"/>
              </a:rPr>
              <a:t>Other is the top-down view of the model, whereby the global features of the crowd motion is tracked to model the entire crowd behaviour.</a:t>
            </a:r>
            <a:endParaRPr b="0" lang="en-IN" sz="2800" spc="-1" strike="noStrike">
              <a:latin typeface="Arial"/>
            </a:endParaRPr>
          </a:p>
        </p:txBody>
      </p:sp>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1164600" y="196920"/>
            <a:ext cx="10130400" cy="615960"/>
          </a:xfrm>
          <a:prstGeom prst="rect">
            <a:avLst/>
          </a:prstGeom>
          <a:noFill/>
          <a:ln>
            <a:noFill/>
          </a:ln>
        </p:spPr>
        <p:style>
          <a:lnRef idx="0"/>
          <a:fillRef idx="0"/>
          <a:effectRef idx="0"/>
          <a:fontRef idx="minor"/>
        </p:style>
        <p:txBody>
          <a:bodyPr lIns="90000" rIns="90000" tIns="45000" bIns="45000" anchor="ctr">
            <a:normAutofit fontScale="97000"/>
          </a:bodyPr>
          <a:p>
            <a:pPr algn="ctr">
              <a:lnSpc>
                <a:spcPct val="100000"/>
              </a:lnSpc>
            </a:pPr>
            <a:r>
              <a:rPr b="1" lang="en-IN" sz="3600" spc="-1" strike="noStrike" cap="all">
                <a:solidFill>
                  <a:srgbClr val="ffffff"/>
                </a:solidFill>
                <a:latin typeface="Calibri Light"/>
                <a:ea typeface="DejaVu Sans"/>
              </a:rPr>
              <a:t>PAST WORK </a:t>
            </a:r>
            <a:endParaRPr b="0" lang="en-IN" sz="3600" spc="-1" strike="noStrike">
              <a:latin typeface="Arial"/>
            </a:endParaRPr>
          </a:p>
        </p:txBody>
      </p:sp>
      <p:sp>
        <p:nvSpPr>
          <p:cNvPr id="172" name="CustomShape 2"/>
          <p:cNvSpPr/>
          <p:nvPr/>
        </p:nvSpPr>
        <p:spPr>
          <a:xfrm>
            <a:off x="685800" y="1139400"/>
            <a:ext cx="11087640" cy="5330520"/>
          </a:xfrm>
          <a:prstGeom prst="rect">
            <a:avLst/>
          </a:prstGeom>
          <a:noFill/>
          <a:ln>
            <a:noFill/>
          </a:ln>
        </p:spPr>
        <p:style>
          <a:lnRef idx="0"/>
          <a:fillRef idx="0"/>
          <a:effectRef idx="0"/>
          <a:fontRef idx="minor"/>
        </p:style>
        <p:txBody>
          <a:bodyPr lIns="90000" rIns="90000" tIns="45000" bIns="45000" anchor="ctr">
            <a:normAutofit fontScale="97000"/>
          </a:bodyPr>
          <a:p>
            <a:pPr marL="457200" indent="-342000">
              <a:lnSpc>
                <a:spcPct val="100000"/>
              </a:lnSpc>
              <a:buClr>
                <a:srgbClr val="ffffff"/>
              </a:buClr>
              <a:buFont typeface="Arial"/>
              <a:buChar char="●"/>
            </a:pPr>
            <a:r>
              <a:rPr b="0" lang="en-IN" sz="2400" spc="-1" strike="noStrike">
                <a:solidFill>
                  <a:srgbClr val="ffffff"/>
                </a:solidFill>
                <a:latin typeface="Calibri"/>
                <a:ea typeface="DejaVu Sans"/>
              </a:rPr>
              <a:t>Traditional computer vision algorithms as stated in [1] have failed to accurately model the crowd flow behaviour by object tracking as the individuality of the object is lost in the midst of the crowd flow.</a:t>
            </a:r>
            <a:endParaRPr b="0" lang="en-IN" sz="2400" spc="-1" strike="noStrike">
              <a:latin typeface="Arial"/>
            </a:endParaRPr>
          </a:p>
          <a:p>
            <a:pPr>
              <a:lnSpc>
                <a:spcPct val="100000"/>
              </a:lnSpc>
            </a:pPr>
            <a:endParaRPr b="0" lang="en-IN" sz="2400" spc="-1" strike="noStrike">
              <a:latin typeface="Arial"/>
            </a:endParaRPr>
          </a:p>
          <a:p>
            <a:pPr marL="457200" indent="-342000">
              <a:lnSpc>
                <a:spcPct val="100000"/>
              </a:lnSpc>
              <a:buClr>
                <a:srgbClr val="ffffff"/>
              </a:buClr>
              <a:buFont typeface="Arial"/>
              <a:buChar char="●"/>
            </a:pPr>
            <a:r>
              <a:rPr b="0" lang="en-IN" sz="2400" spc="-1" strike="noStrike">
                <a:solidFill>
                  <a:srgbClr val="ffffff"/>
                </a:solidFill>
                <a:latin typeface="Calibri"/>
                <a:ea typeface="DejaVu Sans"/>
              </a:rPr>
              <a:t>These algorithms for modeling crowd flow work well for sparse and medium density distributions but for dense crowds the methods fail to achieve high accuracy.</a:t>
            </a:r>
            <a:endParaRPr b="0" lang="en-IN" sz="2400" spc="-1" strike="noStrike">
              <a:latin typeface="Arial"/>
            </a:endParaRPr>
          </a:p>
          <a:p>
            <a:pPr>
              <a:lnSpc>
                <a:spcPct val="100000"/>
              </a:lnSpc>
            </a:pPr>
            <a:endParaRPr b="0" lang="en-IN" sz="2400" spc="-1" strike="noStrike">
              <a:latin typeface="Arial"/>
            </a:endParaRPr>
          </a:p>
          <a:p>
            <a:pPr marL="457200" indent="-342000">
              <a:lnSpc>
                <a:spcPct val="100000"/>
              </a:lnSpc>
              <a:buClr>
                <a:srgbClr val="ffffff"/>
              </a:buClr>
              <a:buFont typeface="Arial"/>
              <a:buChar char="●"/>
            </a:pPr>
            <a:r>
              <a:rPr b="0" lang="en-IN" sz="2400" spc="-1" strike="noStrike">
                <a:solidFill>
                  <a:srgbClr val="ffffff"/>
                </a:solidFill>
                <a:latin typeface="Calibri"/>
                <a:ea typeface="DejaVu Sans"/>
              </a:rPr>
              <a:t>Zhou et al. described the cumulative motion of a crowd through collectiveness property of the crowd, which indicates the degree of individual acting as a union in collective motion.</a:t>
            </a:r>
            <a:endParaRPr b="0" lang="en-IN" sz="2400" spc="-1" strike="noStrike">
              <a:latin typeface="Arial"/>
            </a:endParaRPr>
          </a:p>
          <a:p>
            <a:pPr>
              <a:lnSpc>
                <a:spcPct val="100000"/>
              </a:lnSpc>
            </a:pPr>
            <a:endParaRPr b="0" lang="en-IN" sz="2400" spc="-1" strike="noStrike">
              <a:latin typeface="Arial"/>
            </a:endParaRPr>
          </a:p>
          <a:p>
            <a:pPr marL="457200" indent="-342000">
              <a:lnSpc>
                <a:spcPct val="100000"/>
              </a:lnSpc>
              <a:buClr>
                <a:srgbClr val="ffffff"/>
              </a:buClr>
              <a:buFont typeface="Arial"/>
              <a:buChar char="●"/>
            </a:pPr>
            <a:r>
              <a:rPr b="0" lang="en-IN" sz="2400" spc="-1" strike="noStrike">
                <a:solidFill>
                  <a:srgbClr val="ffffff"/>
                </a:solidFill>
                <a:latin typeface="Calibri"/>
                <a:ea typeface="DejaVu Sans"/>
              </a:rPr>
              <a:t>Ren Weiya try to measure the collectiveness of a crowd system using a graph based method. The motion coherence between two nodes of clique is considered as a measure of collectiveness</a:t>
            </a:r>
            <a:endParaRPr b="0" lang="en-IN" sz="24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685800" y="609480"/>
            <a:ext cx="10130400" cy="69768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IN" sz="3600" spc="-1" strike="noStrike" cap="all">
                <a:solidFill>
                  <a:srgbClr val="ffffff"/>
                </a:solidFill>
                <a:latin typeface="Calibri Light"/>
                <a:ea typeface="DejaVu Sans"/>
              </a:rPr>
              <a:t>Our Approach</a:t>
            </a:r>
            <a:endParaRPr b="0" lang="en-IN" sz="3600" spc="-1" strike="noStrike">
              <a:latin typeface="Arial"/>
            </a:endParaRPr>
          </a:p>
        </p:txBody>
      </p:sp>
      <p:sp>
        <p:nvSpPr>
          <p:cNvPr id="174" name="CustomShape 2"/>
          <p:cNvSpPr/>
          <p:nvPr/>
        </p:nvSpPr>
        <p:spPr>
          <a:xfrm>
            <a:off x="685800" y="1575720"/>
            <a:ext cx="10806480" cy="4781880"/>
          </a:xfrm>
          <a:prstGeom prst="rect">
            <a:avLst/>
          </a:prstGeom>
          <a:noFill/>
          <a:ln>
            <a:noFill/>
          </a:ln>
        </p:spPr>
        <p:style>
          <a:lnRef idx="0"/>
          <a:fillRef idx="0"/>
          <a:effectRef idx="0"/>
          <a:fontRef idx="minor"/>
        </p:style>
        <p:txBody>
          <a:bodyPr lIns="90000" rIns="90000" tIns="45000" bIns="45000" anchor="ctr">
            <a:noAutofit/>
          </a:bodyPr>
          <a:p>
            <a:pPr marL="457200" indent="-342000">
              <a:lnSpc>
                <a:spcPct val="100000"/>
              </a:lnSpc>
              <a:buClr>
                <a:srgbClr val="ffffff"/>
              </a:buClr>
              <a:buFont typeface="Arial"/>
              <a:buChar char="●"/>
            </a:pPr>
            <a:r>
              <a:rPr b="0" lang="en-IN" sz="2800" spc="-1" strike="noStrike">
                <a:solidFill>
                  <a:srgbClr val="ffffff"/>
                </a:solidFill>
                <a:latin typeface="Calibri"/>
                <a:ea typeface="DejaVu Sans"/>
              </a:rPr>
              <a:t>We decided to incorporate block level and frame level motion features into the composite feature set for classification.</a:t>
            </a:r>
            <a:endParaRPr b="0" lang="en-IN" sz="2800" spc="-1" strike="noStrike">
              <a:latin typeface="Arial"/>
            </a:endParaRPr>
          </a:p>
          <a:p>
            <a:pPr>
              <a:lnSpc>
                <a:spcPct val="100000"/>
              </a:lnSpc>
            </a:pPr>
            <a:endParaRPr b="0" lang="en-IN" sz="2800" spc="-1" strike="noStrike">
              <a:latin typeface="Arial"/>
            </a:endParaRPr>
          </a:p>
          <a:p>
            <a:pPr marL="457200" indent="-342000">
              <a:lnSpc>
                <a:spcPct val="100000"/>
              </a:lnSpc>
              <a:buClr>
                <a:srgbClr val="ffffff"/>
              </a:buClr>
              <a:buFont typeface="Arial"/>
              <a:buChar char="●"/>
            </a:pPr>
            <a:r>
              <a:rPr b="0" lang="en-IN" sz="2800" spc="-1" strike="noStrike">
                <a:solidFill>
                  <a:srgbClr val="ffffff"/>
                </a:solidFill>
                <a:latin typeface="Calibri"/>
                <a:ea typeface="DejaVu Sans"/>
              </a:rPr>
              <a:t>Rather than taking the discrete values of angles for the points of interest being tracked, we have distributed the angle moments into the four quadrants using gaussian function and cosine function separately for evaluation</a:t>
            </a:r>
            <a:r>
              <a:rPr b="0" lang="en-IN" sz="2000" spc="-1" strike="noStrike">
                <a:solidFill>
                  <a:srgbClr val="ffffff"/>
                </a:solidFill>
                <a:latin typeface="Calibri"/>
                <a:ea typeface="DejaVu Sans"/>
              </a:rPr>
              <a:t>.</a:t>
            </a:r>
            <a:endParaRPr b="0" lang="en-IN" sz="2000" spc="-1" strike="noStrike">
              <a:latin typeface="Arial"/>
            </a:endParaRPr>
          </a:p>
        </p:txBody>
      </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685800" y="609480"/>
            <a:ext cx="10130400" cy="95076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IN" sz="3600" spc="-1" strike="noStrike" cap="all">
                <a:solidFill>
                  <a:srgbClr val="ffffff"/>
                </a:solidFill>
                <a:latin typeface="Calibri Light"/>
                <a:ea typeface="DejaVu Sans"/>
              </a:rPr>
              <a:t>Steps in our methodology</a:t>
            </a:r>
            <a:endParaRPr b="0" lang="en-IN" sz="3600" spc="-1" strike="noStrike">
              <a:latin typeface="Arial"/>
            </a:endParaRPr>
          </a:p>
        </p:txBody>
      </p:sp>
      <p:sp>
        <p:nvSpPr>
          <p:cNvPr id="176" name="CustomShape 2"/>
          <p:cNvSpPr/>
          <p:nvPr/>
        </p:nvSpPr>
        <p:spPr>
          <a:xfrm>
            <a:off x="685800" y="2142000"/>
            <a:ext cx="11101680" cy="4271760"/>
          </a:xfrm>
          <a:prstGeom prst="rect">
            <a:avLst/>
          </a:prstGeom>
          <a:noFill/>
          <a:ln>
            <a:noFill/>
          </a:ln>
        </p:spPr>
        <p:style>
          <a:lnRef idx="0"/>
          <a:fillRef idx="0"/>
          <a:effectRef idx="0"/>
          <a:fontRef idx="minor"/>
        </p:style>
        <p:txBody>
          <a:bodyPr lIns="90000" rIns="90000" tIns="45000" bIns="45000" anchor="ctr">
            <a:normAutofit/>
          </a:bodyPr>
          <a:p>
            <a:pPr marL="457200" indent="-379800">
              <a:lnSpc>
                <a:spcPct val="100000"/>
              </a:lnSpc>
              <a:buClr>
                <a:srgbClr val="ffffff"/>
              </a:buClr>
              <a:buFont typeface="Arial"/>
              <a:buChar char="●"/>
            </a:pPr>
            <a:r>
              <a:rPr b="0" lang="en-IN" sz="2400" spc="-1" strike="noStrike">
                <a:solidFill>
                  <a:srgbClr val="ffffff"/>
                </a:solidFill>
                <a:latin typeface="Calibri"/>
                <a:ea typeface="DejaVu Sans"/>
              </a:rPr>
              <a:t>Firstly, Determine the points of interest based on the Shi-Tomasi [5] Corner Detection Algorithm.</a:t>
            </a:r>
            <a:endParaRPr b="0" lang="en-IN" sz="2400" spc="-1" strike="noStrike">
              <a:latin typeface="Arial"/>
            </a:endParaRPr>
          </a:p>
          <a:p>
            <a:pPr>
              <a:lnSpc>
                <a:spcPct val="100000"/>
              </a:lnSpc>
            </a:pPr>
            <a:endParaRPr b="0" lang="en-IN" sz="2400" spc="-1" strike="noStrike">
              <a:latin typeface="Arial"/>
            </a:endParaRPr>
          </a:p>
          <a:p>
            <a:pPr marL="457200" indent="-379800">
              <a:lnSpc>
                <a:spcPct val="100000"/>
              </a:lnSpc>
              <a:buClr>
                <a:srgbClr val="ffffff"/>
              </a:buClr>
              <a:buFont typeface="Arial"/>
              <a:buChar char="●"/>
            </a:pPr>
            <a:r>
              <a:rPr b="0" lang="en-IN" sz="2400" spc="-1" strike="noStrike">
                <a:solidFill>
                  <a:srgbClr val="ffffff"/>
                </a:solidFill>
                <a:latin typeface="Calibri"/>
                <a:ea typeface="DejaVu Sans"/>
              </a:rPr>
              <a:t>Applying Optical Flow Algorithm on the detected points.</a:t>
            </a:r>
            <a:endParaRPr b="0" lang="en-IN" sz="2400" spc="-1" strike="noStrike">
              <a:latin typeface="Arial"/>
            </a:endParaRPr>
          </a:p>
          <a:p>
            <a:pPr>
              <a:lnSpc>
                <a:spcPct val="100000"/>
              </a:lnSpc>
            </a:pPr>
            <a:endParaRPr b="0" lang="en-IN" sz="2400" spc="-1" strike="noStrike">
              <a:latin typeface="Arial"/>
            </a:endParaRPr>
          </a:p>
          <a:p>
            <a:pPr marL="457200" indent="-379800">
              <a:lnSpc>
                <a:spcPct val="100000"/>
              </a:lnSpc>
              <a:buClr>
                <a:srgbClr val="ffffff"/>
              </a:buClr>
              <a:buFont typeface="Arial"/>
              <a:buChar char="●"/>
            </a:pPr>
            <a:r>
              <a:rPr b="0" lang="en-IN" sz="2400" spc="-1" strike="noStrike">
                <a:solidFill>
                  <a:srgbClr val="ffffff"/>
                </a:solidFill>
                <a:latin typeface="Calibri"/>
                <a:ea typeface="DejaVu Sans"/>
              </a:rPr>
              <a:t>From the Optical path flows obtained determine the aggregate motion for the frames based on motion derived for blocks.</a:t>
            </a:r>
            <a:endParaRPr b="0" lang="en-IN" sz="2400" spc="-1" strike="noStrike">
              <a:latin typeface="Arial"/>
            </a:endParaRPr>
          </a:p>
          <a:p>
            <a:pPr>
              <a:lnSpc>
                <a:spcPct val="100000"/>
              </a:lnSpc>
            </a:pPr>
            <a:endParaRPr b="0" lang="en-IN" sz="2400" spc="-1" strike="noStrike">
              <a:latin typeface="Arial"/>
            </a:endParaRPr>
          </a:p>
          <a:p>
            <a:pPr marL="457200" indent="-379800">
              <a:lnSpc>
                <a:spcPct val="100000"/>
              </a:lnSpc>
              <a:buClr>
                <a:srgbClr val="ffffff"/>
              </a:buClr>
              <a:buFont typeface="Arial"/>
              <a:buChar char="●"/>
            </a:pPr>
            <a:r>
              <a:rPr b="0" lang="en-IN" sz="2400" spc="-1" strike="noStrike">
                <a:solidFill>
                  <a:srgbClr val="ffffff"/>
                </a:solidFill>
                <a:latin typeface="Calibri"/>
                <a:ea typeface="DejaVu Sans"/>
              </a:rPr>
              <a:t>Use the Optical Flows obtained the feature sets are generated  for training a standard Artificial Neural Network for Binary Classification according to the human label tags given along with the dataset.</a:t>
            </a:r>
            <a:endParaRPr b="0" lang="en-IN" sz="2400" spc="-1" strike="noStrike">
              <a:latin typeface="Arial"/>
            </a:endParaRPr>
          </a:p>
          <a:p>
            <a:pPr>
              <a:lnSpc>
                <a:spcPct val="100000"/>
              </a:lnSpc>
              <a:spcAft>
                <a:spcPts val="1001"/>
              </a:spcAft>
            </a:pPr>
            <a:endParaRPr b="0" lang="en-IN" sz="2400" spc="-1" strike="noStrike">
              <a:latin typeface="Arial"/>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685800" y="609480"/>
            <a:ext cx="10130400" cy="145512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en-IN" sz="3600" spc="-1" strike="noStrike" cap="all">
                <a:solidFill>
                  <a:srgbClr val="ffffff"/>
                </a:solidFill>
                <a:latin typeface="Calibri Light"/>
                <a:ea typeface="DejaVu Sans"/>
              </a:rPr>
              <a:t>Steps in our methodology</a:t>
            </a:r>
            <a:endParaRPr b="0" lang="en-IN" sz="3600" spc="-1" strike="noStrike">
              <a:latin typeface="Arial"/>
            </a:endParaRPr>
          </a:p>
        </p:txBody>
      </p:sp>
      <p:sp>
        <p:nvSpPr>
          <p:cNvPr id="178" name="CustomShape 2"/>
          <p:cNvSpPr/>
          <p:nvPr/>
        </p:nvSpPr>
        <p:spPr>
          <a:xfrm>
            <a:off x="685800" y="2142000"/>
            <a:ext cx="10130400" cy="3647880"/>
          </a:xfrm>
          <a:prstGeom prst="rect">
            <a:avLst/>
          </a:prstGeom>
          <a:noFill/>
          <a:ln>
            <a:noFill/>
          </a:ln>
        </p:spPr>
        <p:style>
          <a:lnRef idx="0"/>
          <a:fillRef idx="0"/>
          <a:effectRef idx="0"/>
          <a:fontRef idx="minor"/>
        </p:style>
        <p:txBody>
          <a:bodyPr lIns="90000" rIns="90000" tIns="45000" bIns="45000" anchor="ctr">
            <a:noAutofit/>
          </a:bodyPr>
          <a:p>
            <a:pPr marL="457200" indent="-379800">
              <a:lnSpc>
                <a:spcPct val="100000"/>
              </a:lnSpc>
              <a:buClr>
                <a:srgbClr val="ffffff"/>
              </a:buClr>
              <a:buFont typeface="Arial"/>
              <a:buChar char="●"/>
            </a:pPr>
            <a:r>
              <a:rPr b="0" lang="en-IN" sz="2400" spc="-1" strike="noStrike">
                <a:solidFill>
                  <a:srgbClr val="ffffff"/>
                </a:solidFill>
                <a:latin typeface="Calibri"/>
                <a:ea typeface="DejaVu Sans"/>
              </a:rPr>
              <a:t>The Optical flow algorithm uses lucas kanade[6] tracker for tracking the points in between consecutive frames. </a:t>
            </a:r>
            <a:endParaRPr b="0" lang="en-IN" sz="2400" spc="-1" strike="noStrike">
              <a:latin typeface="Arial"/>
            </a:endParaRPr>
          </a:p>
          <a:p>
            <a:pPr>
              <a:lnSpc>
                <a:spcPct val="100000"/>
              </a:lnSpc>
            </a:pPr>
            <a:endParaRPr b="0" lang="en-IN" sz="2400" spc="-1" strike="noStrike">
              <a:latin typeface="Arial"/>
            </a:endParaRPr>
          </a:p>
          <a:p>
            <a:pPr marL="457200" indent="-379800">
              <a:lnSpc>
                <a:spcPct val="100000"/>
              </a:lnSpc>
              <a:buClr>
                <a:srgbClr val="ffffff"/>
              </a:buClr>
              <a:buFont typeface="Arial"/>
              <a:buChar char="●"/>
            </a:pPr>
            <a:r>
              <a:rPr b="0" lang="en-IN" sz="2400" spc="-1" strike="noStrike">
                <a:solidFill>
                  <a:srgbClr val="ffffff"/>
                </a:solidFill>
                <a:latin typeface="Calibri"/>
                <a:ea typeface="DejaVu Sans"/>
              </a:rPr>
              <a:t>Now we periodically call the shi-tomasi[5] corner detection algorithm, in intervals of 100 frames or if the number of points tracked falls below 75% of the initial points detected.</a:t>
            </a:r>
            <a:endParaRPr b="0" lang="en-IN" sz="2400" spc="-1" strike="noStrike">
              <a:latin typeface="Arial"/>
            </a:endParaRPr>
          </a:p>
          <a:p>
            <a:pPr>
              <a:lnSpc>
                <a:spcPct val="100000"/>
              </a:lnSpc>
              <a:spcAft>
                <a:spcPts val="1001"/>
              </a:spcAft>
            </a:pPr>
            <a:endParaRPr b="0" lang="en-IN" sz="24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868680" y="293400"/>
            <a:ext cx="10130400" cy="964800"/>
          </a:xfrm>
          <a:prstGeom prst="rect">
            <a:avLst/>
          </a:prstGeom>
          <a:noFill/>
          <a:ln>
            <a:noFill/>
          </a:ln>
        </p:spPr>
        <p:style>
          <a:lnRef idx="0"/>
          <a:fillRef idx="0"/>
          <a:effectRef idx="0"/>
          <a:fontRef idx="minor"/>
        </p:style>
        <p:txBody>
          <a:bodyPr lIns="90000" rIns="90000" tIns="45000" bIns="45000" anchor="ctr">
            <a:normAutofit fontScale="73000"/>
          </a:bodyPr>
          <a:p>
            <a:pPr algn="ctr">
              <a:lnSpc>
                <a:spcPct val="100000"/>
              </a:lnSpc>
            </a:pPr>
            <a:r>
              <a:rPr b="1" lang="en-IN" sz="3600" spc="-1" strike="noStrike" cap="all">
                <a:solidFill>
                  <a:srgbClr val="ffffff"/>
                </a:solidFill>
                <a:latin typeface="Calibri Light"/>
                <a:ea typeface="DejaVu Sans"/>
              </a:rPr>
              <a:t>Motivation behind OUR Methodology</a:t>
            </a:r>
            <a:endParaRPr b="0" lang="en-IN" sz="3600" spc="-1" strike="noStrike">
              <a:latin typeface="Arial"/>
            </a:endParaRPr>
          </a:p>
        </p:txBody>
      </p:sp>
      <p:sp>
        <p:nvSpPr>
          <p:cNvPr id="180" name="CustomShape 2"/>
          <p:cNvSpPr/>
          <p:nvPr/>
        </p:nvSpPr>
        <p:spPr>
          <a:xfrm>
            <a:off x="685800" y="2142000"/>
            <a:ext cx="4994280" cy="3647880"/>
          </a:xfrm>
          <a:prstGeom prst="rect">
            <a:avLst/>
          </a:prstGeom>
          <a:noFill/>
          <a:ln>
            <a:noFill/>
          </a:ln>
        </p:spPr>
        <p:style>
          <a:lnRef idx="0"/>
          <a:fillRef idx="0"/>
          <a:effectRef idx="0"/>
          <a:fontRef idx="minor"/>
        </p:style>
        <p:txBody>
          <a:bodyPr lIns="90000" rIns="90000" tIns="45000" bIns="45000" anchor="ctr">
            <a:normAutofit fontScale="78000"/>
          </a:bodyPr>
          <a:p>
            <a:pPr>
              <a:lnSpc>
                <a:spcPct val="100000"/>
              </a:lnSpc>
            </a:pPr>
            <a:r>
              <a:rPr b="0" lang="en-IN" sz="2000" spc="-1" strike="noStrike">
                <a:solidFill>
                  <a:srgbClr val="ffffff"/>
                </a:solidFill>
                <a:latin typeface="Calibri"/>
                <a:ea typeface="DejaVu Sans"/>
              </a:rPr>
              <a:t>Motivation for taking angle distribution </a:t>
            </a:r>
            <a:br/>
            <a:r>
              <a:rPr b="0" lang="en-IN" sz="2000" spc="-1" strike="noStrike">
                <a:solidFill>
                  <a:srgbClr val="ffffff"/>
                </a:solidFill>
                <a:latin typeface="Calibri"/>
                <a:ea typeface="DejaVu Sans"/>
              </a:rPr>
              <a:t>over the four qudrants using </a:t>
            </a:r>
            <a:br/>
            <a:r>
              <a:rPr b="0" lang="en-IN" sz="2000" spc="-1" strike="noStrike">
                <a:solidFill>
                  <a:srgbClr val="ffffff"/>
                </a:solidFill>
                <a:latin typeface="Calibri"/>
                <a:ea typeface="DejaVu Sans"/>
              </a:rPr>
              <a:t>gaussian function :</a:t>
            </a:r>
            <a:endParaRPr b="0" lang="en-IN" sz="2000" spc="-1" strike="noStrike">
              <a:latin typeface="Arial"/>
            </a:endParaRPr>
          </a:p>
          <a:p>
            <a:pPr>
              <a:lnSpc>
                <a:spcPct val="100000"/>
              </a:lnSpc>
            </a:pPr>
            <a:endParaRPr b="0" lang="en-IN" sz="2000" spc="-1" strike="noStrike">
              <a:latin typeface="Arial"/>
            </a:endParaRPr>
          </a:p>
          <a:p>
            <a:pPr>
              <a:lnSpc>
                <a:spcPct val="100000"/>
              </a:lnSpc>
            </a:pPr>
            <a:r>
              <a:rPr b="0" lang="en-IN" sz="2000" spc="-1" strike="noStrike">
                <a:solidFill>
                  <a:srgbClr val="ffffff"/>
                </a:solidFill>
                <a:latin typeface="Calibri"/>
                <a:ea typeface="DejaVu Sans"/>
              </a:rPr>
              <a:t>This is done to ensure perceptually similar</a:t>
            </a:r>
            <a:endParaRPr b="0" lang="en-IN" sz="2000" spc="-1" strike="noStrike">
              <a:latin typeface="Arial"/>
            </a:endParaRPr>
          </a:p>
          <a:p>
            <a:pPr>
              <a:lnSpc>
                <a:spcPct val="100000"/>
              </a:lnSpc>
            </a:pPr>
            <a:r>
              <a:rPr b="0" lang="en-IN" sz="2000" spc="-1" strike="noStrike">
                <a:solidFill>
                  <a:srgbClr val="ffffff"/>
                </a:solidFill>
                <a:latin typeface="Calibri"/>
                <a:ea typeface="DejaVu Sans"/>
              </a:rPr>
              <a:t>angles of movement or orientations </a:t>
            </a:r>
            <a:endParaRPr b="0" lang="en-IN" sz="2000" spc="-1" strike="noStrike">
              <a:latin typeface="Arial"/>
            </a:endParaRPr>
          </a:p>
          <a:p>
            <a:pPr>
              <a:lnSpc>
                <a:spcPct val="100000"/>
              </a:lnSpc>
            </a:pPr>
            <a:r>
              <a:rPr b="0" lang="en-IN" sz="2000" spc="-1" strike="noStrike">
                <a:solidFill>
                  <a:srgbClr val="ffffff"/>
                </a:solidFill>
                <a:latin typeface="Calibri"/>
                <a:ea typeface="DejaVu Sans"/>
              </a:rPr>
              <a:t>have negligible differences, </a:t>
            </a:r>
            <a:endParaRPr b="0" lang="en-IN" sz="2000" spc="-1" strike="noStrike">
              <a:latin typeface="Arial"/>
            </a:endParaRPr>
          </a:p>
          <a:p>
            <a:pPr>
              <a:lnSpc>
                <a:spcPct val="100000"/>
              </a:lnSpc>
            </a:pPr>
            <a:r>
              <a:rPr b="0" lang="en-IN" sz="2000" spc="-1" strike="noStrike">
                <a:solidFill>
                  <a:srgbClr val="ffffff"/>
                </a:solidFill>
                <a:latin typeface="Calibri"/>
                <a:ea typeface="DejaVu Sans"/>
              </a:rPr>
              <a:t>which are glaringly distinct,</a:t>
            </a:r>
            <a:endParaRPr b="0" lang="en-IN" sz="2000" spc="-1" strike="noStrike">
              <a:latin typeface="Arial"/>
            </a:endParaRPr>
          </a:p>
          <a:p>
            <a:pPr>
              <a:lnSpc>
                <a:spcPct val="100000"/>
              </a:lnSpc>
            </a:pPr>
            <a:r>
              <a:rPr b="0" lang="en-IN" sz="2000" spc="-1" strike="noStrike">
                <a:solidFill>
                  <a:srgbClr val="ffffff"/>
                </a:solidFill>
                <a:latin typeface="Calibri"/>
                <a:ea typeface="DejaVu Sans"/>
              </a:rPr>
              <a:t>if discrete values are used, </a:t>
            </a:r>
            <a:endParaRPr b="0" lang="en-IN" sz="2000" spc="-1" strike="noStrike">
              <a:latin typeface="Arial"/>
            </a:endParaRPr>
          </a:p>
          <a:p>
            <a:pPr>
              <a:lnSpc>
                <a:spcPct val="100000"/>
              </a:lnSpc>
            </a:pPr>
            <a:r>
              <a:rPr b="0" lang="en-IN" sz="2000" spc="-1" strike="noStrike">
                <a:solidFill>
                  <a:srgbClr val="ffffff"/>
                </a:solidFill>
                <a:latin typeface="Calibri"/>
                <a:ea typeface="DejaVu Sans"/>
              </a:rPr>
              <a:t>quantified using the </a:t>
            </a:r>
            <a:endParaRPr b="0" lang="en-IN" sz="2000" spc="-1" strike="noStrike">
              <a:latin typeface="Arial"/>
            </a:endParaRPr>
          </a:p>
          <a:p>
            <a:pPr>
              <a:lnSpc>
                <a:spcPct val="100000"/>
              </a:lnSpc>
            </a:pPr>
            <a:r>
              <a:rPr b="0" lang="en-IN" sz="2000" spc="-1" strike="noStrike">
                <a:solidFill>
                  <a:srgbClr val="ffffff"/>
                </a:solidFill>
                <a:latin typeface="Calibri"/>
                <a:ea typeface="DejaVu Sans"/>
              </a:rPr>
              <a:t>circular nature of angle measurement</a:t>
            </a:r>
            <a:endParaRPr b="0" lang="en-IN" sz="2000" spc="-1" strike="noStrike">
              <a:latin typeface="Arial"/>
            </a:endParaRPr>
          </a:p>
          <a:p>
            <a:pPr>
              <a:lnSpc>
                <a:spcPct val="100000"/>
              </a:lnSpc>
              <a:spcAft>
                <a:spcPts val="1001"/>
              </a:spcAft>
            </a:pPr>
            <a:endParaRPr b="0" lang="en-IN" sz="2000" spc="-1" strike="noStrike">
              <a:latin typeface="Arial"/>
            </a:endParaRPr>
          </a:p>
        </p:txBody>
      </p:sp>
      <p:pic>
        <p:nvPicPr>
          <p:cNvPr id="181" name="Shape 73" descr=""/>
          <p:cNvPicPr/>
          <p:nvPr/>
        </p:nvPicPr>
        <p:blipFill>
          <a:blip r:embed="rId1"/>
          <a:srcRect l="0" t="0" r="44086" b="0"/>
          <a:stretch/>
        </p:blipFill>
        <p:spPr>
          <a:xfrm>
            <a:off x="6808680" y="1575720"/>
            <a:ext cx="3740760" cy="815760"/>
          </a:xfrm>
          <a:prstGeom prst="rect">
            <a:avLst/>
          </a:prstGeom>
          <a:ln>
            <a:noFill/>
          </a:ln>
        </p:spPr>
      </p:pic>
      <p:pic>
        <p:nvPicPr>
          <p:cNvPr id="182" name="Shape 74" descr=""/>
          <p:cNvPicPr/>
          <p:nvPr/>
        </p:nvPicPr>
        <p:blipFill>
          <a:blip r:embed="rId2"/>
          <a:stretch/>
        </p:blipFill>
        <p:spPr>
          <a:xfrm>
            <a:off x="6527160" y="2708640"/>
            <a:ext cx="4304160" cy="3846960"/>
          </a:xfrm>
          <a:prstGeom prst="rect">
            <a:avLst/>
          </a:prstGeom>
          <a:ln>
            <a:noFill/>
          </a:ln>
        </p:spPr>
      </p:pic>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Shape 81" descr=""/>
          <p:cNvPicPr/>
          <p:nvPr/>
        </p:nvPicPr>
        <p:blipFill>
          <a:blip r:embed="rId1"/>
          <a:stretch/>
        </p:blipFill>
        <p:spPr>
          <a:xfrm>
            <a:off x="2899800" y="445320"/>
            <a:ext cx="6094800" cy="4570920"/>
          </a:xfrm>
          <a:prstGeom prst="rect">
            <a:avLst/>
          </a:prstGeom>
          <a:ln>
            <a:noFill/>
          </a:ln>
        </p:spPr>
      </p:pic>
      <p:sp>
        <p:nvSpPr>
          <p:cNvPr id="184" name="CustomShape 1"/>
          <p:cNvSpPr/>
          <p:nvPr/>
        </p:nvSpPr>
        <p:spPr>
          <a:xfrm>
            <a:off x="1284480" y="5791320"/>
            <a:ext cx="9326520" cy="51624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1" lang="en-IN" sz="2800" spc="-1" strike="noStrike">
                <a:solidFill>
                  <a:srgbClr val="ffffff"/>
                </a:solidFill>
                <a:latin typeface="Calibri"/>
                <a:ea typeface="DejaVu Sans"/>
              </a:rPr>
              <a:t>Frame Level Histogram for a structured video</a:t>
            </a:r>
            <a:endParaRPr b="0" lang="en-IN" sz="2800" spc="-1" strike="noStrike">
              <a:latin typeface="Arial"/>
            </a:endParaRPr>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Celestial</Template>
  <TotalTime>207</TotalTime>
  <Application>LibreOffice/6.1.5.2$Linux_X86_64 LibreOffice_project/10$Build-2</Application>
  <Words>935</Words>
  <Paragraphs>88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2019-06-05T12:08:04Z</dcterms:created>
  <dc:creator>Roy, Aneek (GE Healthcare)</dc:creator>
  <dc:description/>
  <dc:language>en-IN</dc:language>
  <cp:lastModifiedBy/>
  <dcterms:modified xsi:type="dcterms:W3CDTF">2019-06-08T00:30:29Z</dcterms:modified>
  <cp:revision>25</cp:revision>
  <dc:subject/>
  <dc:title>Classification of Moving Crowd Based on Global Motion Feature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19</vt:i4>
  </property>
</Properties>
</file>